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80"/>
  </p:notesMasterIdLst>
  <p:sldIdLst>
    <p:sldId id="256" r:id="rId2"/>
    <p:sldId id="311" r:id="rId3"/>
    <p:sldId id="316" r:id="rId4"/>
    <p:sldId id="627" r:id="rId5"/>
    <p:sldId id="625" r:id="rId6"/>
    <p:sldId id="257" r:id="rId7"/>
    <p:sldId id="317" r:id="rId8"/>
    <p:sldId id="318" r:id="rId9"/>
    <p:sldId id="713" r:id="rId10"/>
    <p:sldId id="714" r:id="rId11"/>
    <p:sldId id="258" r:id="rId12"/>
    <p:sldId id="314" r:id="rId13"/>
    <p:sldId id="313" r:id="rId14"/>
    <p:sldId id="322" r:id="rId15"/>
    <p:sldId id="325" r:id="rId16"/>
    <p:sldId id="326" r:id="rId17"/>
    <p:sldId id="327" r:id="rId18"/>
    <p:sldId id="330" r:id="rId19"/>
    <p:sldId id="331" r:id="rId20"/>
    <p:sldId id="329" r:id="rId21"/>
    <p:sldId id="335" r:id="rId22"/>
    <p:sldId id="370" r:id="rId23"/>
    <p:sldId id="371" r:id="rId24"/>
    <p:sldId id="373" r:id="rId25"/>
    <p:sldId id="374" r:id="rId26"/>
    <p:sldId id="332" r:id="rId27"/>
    <p:sldId id="628" r:id="rId28"/>
    <p:sldId id="630" r:id="rId29"/>
    <p:sldId id="341" r:id="rId30"/>
    <p:sldId id="560" r:id="rId31"/>
    <p:sldId id="556" r:id="rId32"/>
    <p:sldId id="550" r:id="rId33"/>
    <p:sldId id="557" r:id="rId34"/>
    <p:sldId id="708" r:id="rId35"/>
    <p:sldId id="632" r:id="rId36"/>
    <p:sldId id="553" r:id="rId37"/>
    <p:sldId id="558" r:id="rId38"/>
    <p:sldId id="355" r:id="rId39"/>
    <p:sldId id="437" r:id="rId40"/>
    <p:sldId id="439" r:id="rId41"/>
    <p:sldId id="631" r:id="rId42"/>
    <p:sldId id="559" r:id="rId43"/>
    <p:sldId id="440" r:id="rId44"/>
    <p:sldId id="441" r:id="rId45"/>
    <p:sldId id="442" r:id="rId46"/>
    <p:sldId id="443" r:id="rId47"/>
    <p:sldId id="460" r:id="rId48"/>
    <p:sldId id="453" r:id="rId49"/>
    <p:sldId id="455" r:id="rId50"/>
    <p:sldId id="456" r:id="rId51"/>
    <p:sldId id="461" r:id="rId52"/>
    <p:sldId id="457" r:id="rId53"/>
    <p:sldId id="458" r:id="rId54"/>
    <p:sldId id="511" r:id="rId55"/>
    <p:sldId id="465" r:id="rId56"/>
    <p:sldId id="562" r:id="rId57"/>
    <p:sldId id="561" r:id="rId58"/>
    <p:sldId id="706" r:id="rId59"/>
    <p:sldId id="563" r:id="rId60"/>
    <p:sldId id="452" r:id="rId61"/>
    <p:sldId id="564" r:id="rId62"/>
    <p:sldId id="707" r:id="rId63"/>
    <p:sldId id="488" r:id="rId64"/>
    <p:sldId id="709" r:id="rId65"/>
    <p:sldId id="712" r:id="rId66"/>
    <p:sldId id="710" r:id="rId67"/>
    <p:sldId id="575" r:id="rId68"/>
    <p:sldId id="577" r:id="rId69"/>
    <p:sldId id="578" r:id="rId70"/>
    <p:sldId id="580" r:id="rId71"/>
    <p:sldId id="581" r:id="rId72"/>
    <p:sldId id="490" r:id="rId73"/>
    <p:sldId id="491" r:id="rId74"/>
    <p:sldId id="303" r:id="rId75"/>
    <p:sldId id="504" r:id="rId76"/>
    <p:sldId id="507" r:id="rId77"/>
    <p:sldId id="508" r:id="rId78"/>
    <p:sldId id="428" r:id="rId79"/>
  </p:sldIdLst>
  <p:sldSz cx="18288000" cy="10287000"/>
  <p:notesSz cx="6858000" cy="9144000"/>
  <p:embeddedFontLst>
    <p:embeddedFont>
      <p:font typeface="Brush Script MT" panose="03060802040406070304" pitchFamily="66" charset="0"/>
      <p:italic r:id="rId81"/>
    </p:embeddedFont>
    <p:embeddedFont>
      <p:font typeface="Poppins" panose="020B0604020202020204" charset="0"/>
      <p:regular r:id="rId82"/>
    </p:embeddedFont>
    <p:embeddedFont>
      <p:font typeface="Aharoni" panose="02010803020104030203" pitchFamily="2" charset="-79"/>
      <p:bold r:id="rId83"/>
    </p:embeddedFont>
    <p:embeddedFont>
      <p:font typeface="Bodoni MT Black" panose="02070A03080606020203" pitchFamily="18" charset="0"/>
      <p:bold r:id="rId84"/>
      <p:boldItalic r:id="rId85"/>
    </p:embeddedFont>
    <p:embeddedFont>
      <p:font typeface="Stencil" panose="040409050D0802020404" pitchFamily="82" charset="0"/>
      <p:regular r:id="rId86"/>
    </p:embeddedFont>
    <p:embeddedFont>
      <p:font typeface="Open Sans" panose="020B0604020202020204" charset="0"/>
      <p:regular r:id="rId87"/>
    </p:embeddedFont>
    <p:embeddedFont>
      <p:font typeface="Tahoma" panose="020B0604030504040204" pitchFamily="34" charset="0"/>
      <p:regular r:id="rId88"/>
      <p:bold r:id="rId89"/>
    </p:embeddedFont>
    <p:embeddedFont>
      <p:font typeface="Calibri" panose="020F0502020204030204" pitchFamily="34" charset="0"/>
      <p:regular r:id="rId90"/>
      <p:bold r:id="rId91"/>
      <p:italic r:id="rId92"/>
      <p:boldItalic r:id="rId93"/>
    </p:embeddedFont>
    <p:embeddedFont>
      <p:font typeface="Arial Black" panose="020B0A04020102020204" pitchFamily="34" charset="0"/>
      <p:bold r:id="rId94"/>
    </p:embeddedFont>
    <p:embeddedFont>
      <p:font typeface="PMingLiU-ExtB" panose="02020500000000000000" pitchFamily="18" charset="-120"/>
      <p:regular r:id="rId95"/>
    </p:embeddedFont>
    <p:embeddedFont>
      <p:font typeface="Poppins Bold" panose="020B0604020202020204" charset="0"/>
      <p:bold r:id="rId96"/>
    </p:embeddedFont>
    <p:embeddedFont>
      <p:font typeface="Poppins Medium" panose="020B0604020202020204" charset="0"/>
      <p:regular r:id="rId9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3"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showGuides="1">
      <p:cViewPr>
        <p:scale>
          <a:sx n="30" d="100"/>
          <a:sy n="30" d="100"/>
        </p:scale>
        <p:origin x="24" y="-798"/>
      </p:cViewPr>
      <p:guideLst>
        <p:guide orient="horz" pos="2193"/>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4.fntdata"/><Relationship Id="rId89" Type="http://schemas.openxmlformats.org/officeDocument/2006/relationships/font" Target="fonts/font9.fntdata"/><Relationship Id="rId97" Type="http://schemas.openxmlformats.org/officeDocument/2006/relationships/font" Target="fonts/font17.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font" Target="fonts/font7.fntdata"/><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2.fntdata"/><Relationship Id="rId90" Type="http://schemas.openxmlformats.org/officeDocument/2006/relationships/font" Target="fonts/font10.fntdata"/><Relationship Id="rId95" Type="http://schemas.openxmlformats.org/officeDocument/2006/relationships/font" Target="fonts/font15.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font" Target="fonts/font5.fntdata"/><Relationship Id="rId93" Type="http://schemas.openxmlformats.org/officeDocument/2006/relationships/font" Target="fonts/font13.fntdata"/><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font" Target="fonts/font8.fntdata"/><Relationship Id="rId91" Type="http://schemas.openxmlformats.org/officeDocument/2006/relationships/font" Target="fonts/font11.fntdata"/><Relationship Id="rId96"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 Id="rId94" Type="http://schemas.openxmlformats.org/officeDocument/2006/relationships/font" Target="fonts/font14.fntdata"/><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DAF0AB9-E0FB-47B0-967F-78B622C2854B}" type="doc">
      <dgm:prSet loTypeId="urn:microsoft.com/office/officeart/2005/8/layout/hList1" loCatId="list" qsTypeId="urn:microsoft.com/office/officeart/2005/8/quickstyle/simple1#2" qsCatId="simple" csTypeId="urn:microsoft.com/office/officeart/2005/8/colors/accent1_2#2" csCatId="accent1" phldr="1"/>
      <dgm:spPr/>
      <dgm:t>
        <a:bodyPr/>
        <a:lstStyle/>
        <a:p>
          <a:endParaRPr lang="en-US"/>
        </a:p>
      </dgm:t>
    </dgm:pt>
    <dgm:pt modelId="{0DC19266-AD46-4E2A-A681-00827ADE6FCC}">
      <dgm:prSet phldrT="[Text]"/>
      <dgm:spPr>
        <a:solidFill>
          <a:srgbClr val="0C45A6"/>
        </a:solidFill>
      </dgm:spPr>
      <dgm:t>
        <a:bodyPr/>
        <a:lstStyle/>
        <a:p>
          <a:r>
            <a:rPr lang="en-US" dirty="0" err="1">
              <a:latin typeface="Montserrat Semi-Bold Bold" panose="00000800000000000000" charset="0"/>
            </a:rPr>
            <a:t>Prinsip</a:t>
          </a:r>
          <a:r>
            <a:rPr lang="en-US" dirty="0">
              <a:latin typeface="Montserrat Semi-Bold Bold" panose="00000800000000000000" charset="0"/>
            </a:rPr>
            <a:t> </a:t>
          </a:r>
          <a:r>
            <a:rPr lang="en-US" dirty="0" err="1">
              <a:latin typeface="Montserrat Semi-Bold Bold" panose="00000800000000000000" charset="0"/>
            </a:rPr>
            <a:t>asal-usul</a:t>
          </a:r>
          <a:r>
            <a:rPr lang="en-US" dirty="0">
              <a:latin typeface="Montserrat Semi-Bold Bold" panose="00000800000000000000" charset="0"/>
            </a:rPr>
            <a:t/>
          </a:r>
          <a:br>
            <a:rPr lang="en-US" dirty="0">
              <a:latin typeface="Montserrat Semi-Bold Bold" panose="00000800000000000000" charset="0"/>
            </a:rPr>
          </a:br>
          <a:r>
            <a:rPr lang="en-US" dirty="0">
              <a:latin typeface="Montserrat Semi-Bold Bold" panose="00000800000000000000" charset="0"/>
            </a:rPr>
            <a:t>(provenance)</a:t>
          </a:r>
        </a:p>
      </dgm:t>
    </dgm:pt>
    <dgm:pt modelId="{79884DC1-9D9F-450A-ACDA-3447AE364F6A}" type="parTrans" cxnId="{FEB23A8C-E5A4-4366-AEB1-4B67B81AEAC6}">
      <dgm:prSet/>
      <dgm:spPr/>
      <dgm:t>
        <a:bodyPr/>
        <a:lstStyle/>
        <a:p>
          <a:endParaRPr lang="en-US"/>
        </a:p>
      </dgm:t>
    </dgm:pt>
    <dgm:pt modelId="{9162E8F6-2093-48B3-A139-EA8ECEB5927B}" type="sibTrans" cxnId="{FEB23A8C-E5A4-4366-AEB1-4B67B81AEAC6}">
      <dgm:prSet/>
      <dgm:spPr/>
      <dgm:t>
        <a:bodyPr/>
        <a:lstStyle/>
        <a:p>
          <a:endParaRPr lang="en-US"/>
        </a:p>
      </dgm:t>
    </dgm:pt>
    <dgm:pt modelId="{77BA8555-5FD6-40F2-ABF2-C63D288550B4}">
      <dgm:prSet phldrT="[Text]"/>
      <dgm:spPr>
        <a:solidFill>
          <a:schemeClr val="bg1"/>
        </a:solidFill>
      </dgm:spPr>
      <dgm:t>
        <a:bodyPr/>
        <a:lstStyle/>
        <a:p>
          <a:pPr marL="177800" indent="0">
            <a:buNone/>
          </a:pPr>
          <a:r>
            <a:rPr lang="en-US" dirty="0" err="1">
              <a:latin typeface="Montserrat Semi-Bold Bold" panose="00000800000000000000" charset="0"/>
            </a:rPr>
            <a:t>Penataan</a:t>
          </a:r>
          <a:r>
            <a:rPr lang="en-US" dirty="0">
              <a:latin typeface="Montserrat Semi-Bold Bold" panose="00000800000000000000" charset="0"/>
            </a:rPr>
            <a:t> </a:t>
          </a:r>
          <a:r>
            <a:rPr lang="en-US" dirty="0" err="1">
              <a:latin typeface="Montserrat Semi-Bold Bold" panose="00000800000000000000" charset="0"/>
            </a:rPr>
            <a:t>arsip</a:t>
          </a:r>
          <a:r>
            <a:rPr lang="en-US" dirty="0">
              <a:latin typeface="Montserrat Semi-Bold Bold" panose="00000800000000000000" charset="0"/>
            </a:rPr>
            <a:t> yang </a:t>
          </a:r>
          <a:r>
            <a:rPr lang="en-US" dirty="0" err="1">
              <a:latin typeface="Montserrat Semi-Bold Bold" panose="00000800000000000000" charset="0"/>
            </a:rPr>
            <a:t>dilakukan</a:t>
          </a:r>
          <a:r>
            <a:rPr lang="en-US" dirty="0">
              <a:latin typeface="Montserrat Semi-Bold Bold" panose="00000800000000000000" charset="0"/>
            </a:rPr>
            <a:t> </a:t>
          </a:r>
          <a:r>
            <a:rPr lang="en-US" dirty="0" err="1">
              <a:latin typeface="Montserrat Semi-Bold Bold" panose="00000800000000000000" charset="0"/>
            </a:rPr>
            <a:t>untuk</a:t>
          </a:r>
          <a:r>
            <a:rPr lang="en-US" dirty="0">
              <a:latin typeface="Montserrat Semi-Bold Bold" panose="00000800000000000000" charset="0"/>
            </a:rPr>
            <a:t> </a:t>
          </a:r>
          <a:r>
            <a:rPr lang="en-US" dirty="0" err="1">
              <a:latin typeface="Montserrat Semi-Bold Bold" panose="00000800000000000000" charset="0"/>
            </a:rPr>
            <a:t>menjaga</a:t>
          </a:r>
          <a:r>
            <a:rPr lang="en-US" dirty="0">
              <a:latin typeface="Montserrat Semi-Bold Bold" panose="00000800000000000000" charset="0"/>
            </a:rPr>
            <a:t> </a:t>
          </a:r>
          <a:r>
            <a:rPr lang="en-US" dirty="0" err="1">
              <a:latin typeface="Montserrat Semi-Bold Bold" panose="00000800000000000000" charset="0"/>
            </a:rPr>
            <a:t>arsip</a:t>
          </a:r>
          <a:r>
            <a:rPr lang="en-US" dirty="0">
              <a:latin typeface="Montserrat Semi-Bold Bold" panose="00000800000000000000" charset="0"/>
            </a:rPr>
            <a:t> </a:t>
          </a:r>
          <a:r>
            <a:rPr lang="en-US" dirty="0" err="1">
              <a:latin typeface="Montserrat Semi-Bold Bold" panose="00000800000000000000" charset="0"/>
            </a:rPr>
            <a:t>terkelola</a:t>
          </a:r>
          <a:r>
            <a:rPr lang="en-US" dirty="0">
              <a:latin typeface="Montserrat Semi-Bold Bold" panose="00000800000000000000" charset="0"/>
            </a:rPr>
            <a:t> </a:t>
          </a:r>
          <a:r>
            <a:rPr lang="en-US" dirty="0" err="1">
              <a:latin typeface="Montserrat Semi-Bold Bold" panose="00000800000000000000" charset="0"/>
            </a:rPr>
            <a:t>dalam</a:t>
          </a:r>
          <a:r>
            <a:rPr lang="en-US" dirty="0">
              <a:latin typeface="Montserrat Semi-Bold Bold" panose="00000800000000000000" charset="0"/>
            </a:rPr>
            <a:t> </a:t>
          </a:r>
          <a:r>
            <a:rPr lang="en-US" dirty="0" err="1">
              <a:latin typeface="Montserrat Semi-Bold Bold" panose="00000800000000000000" charset="0"/>
            </a:rPr>
            <a:t>satu</a:t>
          </a:r>
          <a:r>
            <a:rPr lang="en-US" dirty="0">
              <a:latin typeface="Montserrat Semi-Bold Bold" panose="00000800000000000000" charset="0"/>
            </a:rPr>
            <a:t> </a:t>
          </a:r>
          <a:r>
            <a:rPr lang="en-US" dirty="0" err="1">
              <a:latin typeface="Montserrat Semi-Bold Bold" panose="00000800000000000000" charset="0"/>
            </a:rPr>
            <a:t>kesatuan</a:t>
          </a:r>
          <a:r>
            <a:rPr lang="en-US" dirty="0">
              <a:latin typeface="Montserrat Semi-Bold Bold" panose="00000800000000000000" charset="0"/>
            </a:rPr>
            <a:t> </a:t>
          </a:r>
          <a:r>
            <a:rPr lang="en-US" dirty="0" err="1">
              <a:latin typeface="Montserrat Semi-Bold Bold" panose="00000800000000000000" charset="0"/>
            </a:rPr>
            <a:t>pencipta</a:t>
          </a:r>
          <a:r>
            <a:rPr lang="en-US" dirty="0">
              <a:latin typeface="Montserrat Semi-Bold Bold" panose="00000800000000000000" charset="0"/>
            </a:rPr>
            <a:t> </a:t>
          </a:r>
          <a:r>
            <a:rPr lang="en-US" dirty="0" err="1">
              <a:latin typeface="Montserrat Semi-Bold Bold" panose="00000800000000000000" charset="0"/>
            </a:rPr>
            <a:t>arsip</a:t>
          </a:r>
          <a:r>
            <a:rPr lang="en-US" dirty="0">
              <a:latin typeface="Montserrat Semi-Bold Bold" panose="00000800000000000000" charset="0"/>
            </a:rPr>
            <a:t> dan </a:t>
          </a:r>
          <a:r>
            <a:rPr lang="en-US" dirty="0" err="1">
              <a:latin typeface="Montserrat Semi-Bold Bold" panose="00000800000000000000" charset="0"/>
            </a:rPr>
            <a:t>tidak</a:t>
          </a:r>
          <a:r>
            <a:rPr lang="en-US" dirty="0">
              <a:latin typeface="Montserrat Semi-Bold Bold" panose="00000800000000000000" charset="0"/>
            </a:rPr>
            <a:t> </a:t>
          </a:r>
          <a:r>
            <a:rPr lang="en-US" dirty="0" err="1">
              <a:latin typeface="Montserrat Semi-Bold Bold" panose="00000800000000000000" charset="0"/>
            </a:rPr>
            <a:t>dicampur</a:t>
          </a:r>
          <a:r>
            <a:rPr lang="en-US" dirty="0">
              <a:latin typeface="Montserrat Semi-Bold Bold" panose="00000800000000000000" charset="0"/>
            </a:rPr>
            <a:t> </a:t>
          </a:r>
          <a:r>
            <a:rPr lang="en-US" dirty="0" err="1">
              <a:latin typeface="Montserrat Semi-Bold Bold" panose="00000800000000000000" charset="0"/>
            </a:rPr>
            <a:t>dengan</a:t>
          </a:r>
          <a:r>
            <a:rPr lang="en-US" dirty="0">
              <a:latin typeface="Montserrat Semi-Bold Bold" panose="00000800000000000000" charset="0"/>
            </a:rPr>
            <a:t> </a:t>
          </a:r>
          <a:r>
            <a:rPr lang="en-US" dirty="0" err="1">
              <a:latin typeface="Montserrat Semi-Bold Bold" panose="00000800000000000000" charset="0"/>
            </a:rPr>
            <a:t>arsip</a:t>
          </a:r>
          <a:r>
            <a:rPr lang="en-US" dirty="0">
              <a:latin typeface="Montserrat Semi-Bold Bold" panose="00000800000000000000" charset="0"/>
            </a:rPr>
            <a:t> yang </a:t>
          </a:r>
          <a:r>
            <a:rPr lang="en-US" dirty="0" err="1">
              <a:latin typeface="Montserrat Semi-Bold Bold" panose="00000800000000000000" charset="0"/>
            </a:rPr>
            <a:t>berasal</a:t>
          </a:r>
          <a:r>
            <a:rPr lang="en-US" dirty="0">
              <a:latin typeface="Montserrat Semi-Bold Bold" panose="00000800000000000000" charset="0"/>
            </a:rPr>
            <a:t>  </a:t>
          </a:r>
          <a:r>
            <a:rPr lang="en-US" dirty="0" err="1">
              <a:latin typeface="Montserrat Semi-Bold Bold" panose="00000800000000000000" charset="0"/>
            </a:rPr>
            <a:t>dari</a:t>
          </a:r>
          <a:r>
            <a:rPr lang="en-US" dirty="0">
              <a:latin typeface="Montserrat Semi-Bold Bold" panose="00000800000000000000" charset="0"/>
            </a:rPr>
            <a:t> unit </a:t>
          </a:r>
          <a:r>
            <a:rPr lang="en-US" dirty="0" err="1">
              <a:latin typeface="Montserrat Semi-Bold Bold" panose="00000800000000000000" charset="0"/>
            </a:rPr>
            <a:t>pengolah</a:t>
          </a:r>
          <a:r>
            <a:rPr lang="en-US" dirty="0">
              <a:latin typeface="Montserrat Semi-Bold Bold" panose="00000800000000000000" charset="0"/>
            </a:rPr>
            <a:t> </a:t>
          </a:r>
          <a:r>
            <a:rPr lang="en-US" dirty="0" err="1">
              <a:latin typeface="Montserrat Semi-Bold Bold" panose="00000800000000000000" charset="0"/>
            </a:rPr>
            <a:t>satu</a:t>
          </a:r>
          <a:r>
            <a:rPr lang="en-US" dirty="0">
              <a:latin typeface="Montserrat Semi-Bold Bold" panose="00000800000000000000" charset="0"/>
            </a:rPr>
            <a:t> </a:t>
          </a:r>
          <a:r>
            <a:rPr lang="en-US" dirty="0" err="1">
              <a:latin typeface="Montserrat Semi-Bold Bold" panose="00000800000000000000" charset="0"/>
            </a:rPr>
            <a:t>dengan</a:t>
          </a:r>
          <a:r>
            <a:rPr lang="en-US" dirty="0">
              <a:latin typeface="Montserrat Semi-Bold Bold" panose="00000800000000000000" charset="0"/>
            </a:rPr>
            <a:t> </a:t>
          </a:r>
          <a:r>
            <a:rPr lang="en-US" dirty="0" err="1">
              <a:latin typeface="Montserrat Semi-Bold Bold" panose="00000800000000000000" charset="0"/>
            </a:rPr>
            <a:t>lainnya</a:t>
          </a:r>
          <a:endParaRPr lang="en-US" dirty="0">
            <a:latin typeface="Montserrat Semi-Bold Bold" panose="00000800000000000000" charset="0"/>
          </a:endParaRPr>
        </a:p>
      </dgm:t>
    </dgm:pt>
    <dgm:pt modelId="{C4A6498E-C240-46C4-9D61-344463578177}" type="parTrans" cxnId="{91A267DC-D1F5-473F-A41B-87C9040AB0D6}">
      <dgm:prSet/>
      <dgm:spPr/>
      <dgm:t>
        <a:bodyPr/>
        <a:lstStyle/>
        <a:p>
          <a:endParaRPr lang="en-US"/>
        </a:p>
      </dgm:t>
    </dgm:pt>
    <dgm:pt modelId="{37C5EB41-778A-4EF6-8290-A9EC85A96B4C}" type="sibTrans" cxnId="{91A267DC-D1F5-473F-A41B-87C9040AB0D6}">
      <dgm:prSet/>
      <dgm:spPr/>
      <dgm:t>
        <a:bodyPr/>
        <a:lstStyle/>
        <a:p>
          <a:endParaRPr lang="en-US"/>
        </a:p>
      </dgm:t>
    </dgm:pt>
    <dgm:pt modelId="{41C0649D-D110-45FA-8118-2C6DFB3C6B10}">
      <dgm:prSet phldrT="[Text]"/>
      <dgm:spPr>
        <a:solidFill>
          <a:srgbClr val="0C45A6"/>
        </a:solidFill>
      </dgm:spPr>
      <dgm:t>
        <a:bodyPr/>
        <a:lstStyle/>
        <a:p>
          <a:r>
            <a:rPr lang="en-US" dirty="0" err="1">
              <a:latin typeface="Montserrat Semi-Bold Bold" panose="00000800000000000000" charset="0"/>
            </a:rPr>
            <a:t>Prinsip</a:t>
          </a:r>
          <a:r>
            <a:rPr lang="en-US" dirty="0">
              <a:latin typeface="Montserrat Semi-Bold Bold" panose="00000800000000000000" charset="0"/>
            </a:rPr>
            <a:t> </a:t>
          </a:r>
          <a:r>
            <a:rPr lang="en-US" dirty="0" err="1">
              <a:latin typeface="Montserrat Semi-Bold Bold" panose="00000800000000000000" charset="0"/>
            </a:rPr>
            <a:t>Aturan</a:t>
          </a:r>
          <a:r>
            <a:rPr lang="en-US" dirty="0">
              <a:latin typeface="Montserrat Semi-Bold Bold" panose="00000800000000000000" charset="0"/>
            </a:rPr>
            <a:t> </a:t>
          </a:r>
          <a:r>
            <a:rPr lang="en-US" dirty="0" err="1">
              <a:latin typeface="Montserrat Semi-Bold Bold" panose="00000800000000000000" charset="0"/>
            </a:rPr>
            <a:t>Asli</a:t>
          </a:r>
          <a:r>
            <a:rPr lang="en-US" dirty="0">
              <a:latin typeface="Montserrat Semi-Bold Bold" panose="00000800000000000000" charset="0"/>
            </a:rPr>
            <a:t> </a:t>
          </a:r>
          <a:br>
            <a:rPr lang="en-US" dirty="0">
              <a:latin typeface="Montserrat Semi-Bold Bold" panose="00000800000000000000" charset="0"/>
            </a:rPr>
          </a:br>
          <a:r>
            <a:rPr lang="en-US" dirty="0">
              <a:latin typeface="Montserrat Semi-Bold Bold" panose="00000800000000000000" charset="0"/>
            </a:rPr>
            <a:t>(original order)</a:t>
          </a:r>
        </a:p>
      </dgm:t>
    </dgm:pt>
    <dgm:pt modelId="{32A86AA7-D17C-499F-9011-FBF72485763E}" type="parTrans" cxnId="{1FC8A4B9-35F4-4E5D-8B57-093F5D52219D}">
      <dgm:prSet/>
      <dgm:spPr/>
      <dgm:t>
        <a:bodyPr/>
        <a:lstStyle/>
        <a:p>
          <a:endParaRPr lang="en-US"/>
        </a:p>
      </dgm:t>
    </dgm:pt>
    <dgm:pt modelId="{5D6C87AE-D9EF-4E83-970B-631A356FD50D}" type="sibTrans" cxnId="{1FC8A4B9-35F4-4E5D-8B57-093F5D52219D}">
      <dgm:prSet/>
      <dgm:spPr/>
      <dgm:t>
        <a:bodyPr/>
        <a:lstStyle/>
        <a:p>
          <a:endParaRPr lang="en-US"/>
        </a:p>
      </dgm:t>
    </dgm:pt>
    <dgm:pt modelId="{F5AB2168-65A1-4A20-B5AB-2CDE3BE44763}">
      <dgm:prSet phldrT="[Text]"/>
      <dgm:spPr>
        <a:solidFill>
          <a:schemeClr val="bg1"/>
        </a:solidFill>
      </dgm:spPr>
      <dgm:t>
        <a:bodyPr/>
        <a:lstStyle/>
        <a:p>
          <a:pPr marL="228600" indent="0">
            <a:buNone/>
          </a:pPr>
          <a:r>
            <a:rPr lang="en-US" dirty="0" err="1">
              <a:latin typeface="Montserrat Semi-Bold Bold" panose="00000800000000000000" charset="0"/>
            </a:rPr>
            <a:t>Penataan</a:t>
          </a:r>
          <a:r>
            <a:rPr lang="en-US" dirty="0">
              <a:latin typeface="Montserrat Semi-Bold Bold" panose="00000800000000000000" charset="0"/>
            </a:rPr>
            <a:t> </a:t>
          </a:r>
          <a:r>
            <a:rPr lang="en-US" dirty="0" err="1">
              <a:latin typeface="Montserrat Semi-Bold Bold" panose="00000800000000000000" charset="0"/>
            </a:rPr>
            <a:t>arsip</a:t>
          </a:r>
          <a:r>
            <a:rPr lang="en-US" dirty="0">
              <a:latin typeface="Montserrat Semi-Bold Bold" panose="00000800000000000000" charset="0"/>
            </a:rPr>
            <a:t> yang </a:t>
          </a:r>
          <a:r>
            <a:rPr lang="en-US" dirty="0" err="1">
              <a:latin typeface="Montserrat Semi-Bold Bold" panose="00000800000000000000" charset="0"/>
            </a:rPr>
            <a:t>dilakukan</a:t>
          </a:r>
          <a:r>
            <a:rPr lang="en-US" dirty="0">
              <a:latin typeface="Montserrat Semi-Bold Bold" panose="00000800000000000000" charset="0"/>
            </a:rPr>
            <a:t> </a:t>
          </a:r>
          <a:r>
            <a:rPr lang="en-US" dirty="0" err="1">
              <a:latin typeface="Montserrat Semi-Bold Bold" panose="00000800000000000000" charset="0"/>
            </a:rPr>
            <a:t>untuk</a:t>
          </a:r>
          <a:r>
            <a:rPr lang="en-US" dirty="0">
              <a:latin typeface="Montserrat Semi-Bold Bold" panose="00000800000000000000" charset="0"/>
            </a:rPr>
            <a:t> </a:t>
          </a:r>
          <a:r>
            <a:rPr lang="en-US" dirty="0" err="1">
              <a:latin typeface="Montserrat Semi-Bold Bold" panose="00000800000000000000" charset="0"/>
            </a:rPr>
            <a:t>menjaga</a:t>
          </a:r>
          <a:r>
            <a:rPr lang="en-US" dirty="0">
              <a:latin typeface="Montserrat Semi-Bold Bold" panose="00000800000000000000" charset="0"/>
            </a:rPr>
            <a:t> </a:t>
          </a:r>
          <a:r>
            <a:rPr lang="en-US" dirty="0" err="1">
              <a:latin typeface="Montserrat Semi-Bold Bold" panose="00000800000000000000" charset="0"/>
            </a:rPr>
            <a:t>arsip</a:t>
          </a:r>
          <a:r>
            <a:rPr lang="en-US" dirty="0">
              <a:latin typeface="Montserrat Semi-Bold Bold" panose="00000800000000000000" charset="0"/>
            </a:rPr>
            <a:t> </a:t>
          </a:r>
          <a:r>
            <a:rPr lang="en-US" dirty="0" err="1">
              <a:latin typeface="Montserrat Semi-Bold Bold" panose="00000800000000000000" charset="0"/>
            </a:rPr>
            <a:t>tertata</a:t>
          </a:r>
          <a:r>
            <a:rPr lang="en-US" dirty="0">
              <a:latin typeface="Montserrat Semi-Bold Bold" panose="00000800000000000000" charset="0"/>
            </a:rPr>
            <a:t> </a:t>
          </a:r>
          <a:r>
            <a:rPr lang="en-US" dirty="0" err="1">
              <a:latin typeface="Montserrat Semi-Bold Bold" panose="00000800000000000000" charset="0"/>
            </a:rPr>
            <a:t>sesuai</a:t>
          </a:r>
          <a:r>
            <a:rPr lang="en-US" dirty="0">
              <a:latin typeface="Montserrat Semi-Bold Bold" panose="00000800000000000000" charset="0"/>
            </a:rPr>
            <a:t> </a:t>
          </a:r>
          <a:r>
            <a:rPr lang="en-US" dirty="0" err="1">
              <a:latin typeface="Montserrat Semi-Bold Bold" panose="00000800000000000000" charset="0"/>
            </a:rPr>
            <a:t>dengan</a:t>
          </a:r>
          <a:r>
            <a:rPr lang="en-US" dirty="0">
              <a:latin typeface="Montserrat Semi-Bold Bold" panose="00000800000000000000" charset="0"/>
            </a:rPr>
            <a:t> </a:t>
          </a:r>
          <a:r>
            <a:rPr lang="en-US" dirty="0" err="1">
              <a:latin typeface="Montserrat Semi-Bold Bold" panose="00000800000000000000" charset="0"/>
            </a:rPr>
            <a:t>pengaturan</a:t>
          </a:r>
          <a:r>
            <a:rPr lang="en-US" dirty="0">
              <a:latin typeface="Montserrat Semi-Bold Bold" panose="00000800000000000000" charset="0"/>
            </a:rPr>
            <a:t> </a:t>
          </a:r>
          <a:r>
            <a:rPr lang="en-US" dirty="0" err="1">
              <a:latin typeface="Montserrat Semi-Bold Bold" panose="00000800000000000000" charset="0"/>
            </a:rPr>
            <a:t>aslinya</a:t>
          </a:r>
          <a:r>
            <a:rPr lang="en-US" dirty="0">
              <a:latin typeface="Montserrat Semi-Bold Bold" panose="00000800000000000000" charset="0"/>
            </a:rPr>
            <a:t>  dan </a:t>
          </a:r>
          <a:r>
            <a:rPr lang="en-US" dirty="0" err="1">
              <a:latin typeface="Montserrat Semi-Bold Bold" panose="00000800000000000000" charset="0"/>
            </a:rPr>
            <a:t>sesuai</a:t>
          </a:r>
          <a:r>
            <a:rPr lang="en-US" dirty="0">
              <a:latin typeface="Montserrat Semi-Bold Bold" panose="00000800000000000000" charset="0"/>
            </a:rPr>
            <a:t> </a:t>
          </a:r>
          <a:r>
            <a:rPr lang="en-US" dirty="0" err="1">
              <a:latin typeface="Montserrat Semi-Bold Bold" panose="00000800000000000000" charset="0"/>
            </a:rPr>
            <a:t>dengan</a:t>
          </a:r>
          <a:r>
            <a:rPr lang="en-US" dirty="0">
              <a:latin typeface="Montserrat Semi-Bold Bold" panose="00000800000000000000" charset="0"/>
            </a:rPr>
            <a:t> </a:t>
          </a:r>
          <a:r>
            <a:rPr lang="en-US" dirty="0" err="1">
              <a:latin typeface="Montserrat Semi-Bold Bold" panose="00000800000000000000" charset="0"/>
            </a:rPr>
            <a:t>pengaturan</a:t>
          </a:r>
          <a:r>
            <a:rPr lang="en-US" dirty="0">
              <a:latin typeface="Montserrat Semi-Bold Bold" panose="00000800000000000000" charset="0"/>
            </a:rPr>
            <a:t> </a:t>
          </a:r>
          <a:r>
            <a:rPr lang="en-US" dirty="0" err="1">
              <a:latin typeface="Montserrat Semi-Bold Bold" panose="00000800000000000000" charset="0"/>
            </a:rPr>
            <a:t>ketika</a:t>
          </a:r>
          <a:r>
            <a:rPr lang="en-US" dirty="0">
              <a:latin typeface="Montserrat Semi-Bold Bold" panose="00000800000000000000" charset="0"/>
            </a:rPr>
            <a:t> </a:t>
          </a:r>
          <a:r>
            <a:rPr lang="en-US" dirty="0" err="1">
              <a:latin typeface="Montserrat Semi-Bold Bold" panose="00000800000000000000" charset="0"/>
            </a:rPr>
            <a:t>masih</a:t>
          </a:r>
          <a:r>
            <a:rPr lang="en-US" dirty="0">
              <a:latin typeface="Montserrat Semi-Bold Bold" panose="00000800000000000000" charset="0"/>
            </a:rPr>
            <a:t> </a:t>
          </a:r>
          <a:r>
            <a:rPr lang="en-US" dirty="0" err="1">
              <a:latin typeface="Montserrat Semi-Bold Bold" panose="00000800000000000000" charset="0"/>
            </a:rPr>
            <a:t>arsip</a:t>
          </a:r>
          <a:r>
            <a:rPr lang="en-US" dirty="0">
              <a:latin typeface="Montserrat Semi-Bold Bold" panose="00000800000000000000" charset="0"/>
            </a:rPr>
            <a:t> </a:t>
          </a:r>
          <a:r>
            <a:rPr lang="en-US" dirty="0" err="1">
              <a:latin typeface="Montserrat Semi-Bold Bold" panose="00000800000000000000" charset="0"/>
            </a:rPr>
            <a:t>masih</a:t>
          </a:r>
          <a:r>
            <a:rPr lang="en-US" dirty="0">
              <a:latin typeface="Montserrat Semi-Bold Bold" panose="00000800000000000000" charset="0"/>
            </a:rPr>
            <a:t> </a:t>
          </a:r>
          <a:r>
            <a:rPr lang="en-US" dirty="0" err="1">
              <a:latin typeface="Montserrat Semi-Bold Bold" panose="00000800000000000000" charset="0"/>
            </a:rPr>
            <a:t>digunakan</a:t>
          </a:r>
          <a:r>
            <a:rPr lang="en-US" dirty="0">
              <a:latin typeface="Montserrat Semi-Bold Bold" panose="00000800000000000000" charset="0"/>
            </a:rPr>
            <a:t> </a:t>
          </a:r>
          <a:r>
            <a:rPr lang="en-US" dirty="0" err="1">
              <a:latin typeface="Montserrat Semi-Bold Bold" panose="00000800000000000000" charset="0"/>
            </a:rPr>
            <a:t>untuk</a:t>
          </a:r>
          <a:r>
            <a:rPr lang="en-US" dirty="0">
              <a:latin typeface="Montserrat Semi-Bold Bold" panose="00000800000000000000" charset="0"/>
            </a:rPr>
            <a:t> </a:t>
          </a:r>
          <a:r>
            <a:rPr lang="en-US" dirty="0" err="1">
              <a:latin typeface="Montserrat Semi-Bold Bold" panose="00000800000000000000" charset="0"/>
            </a:rPr>
            <a:t>pelaksanaan</a:t>
          </a:r>
          <a:r>
            <a:rPr lang="en-US" dirty="0">
              <a:latin typeface="Montserrat Semi-Bold Bold" panose="00000800000000000000" charset="0"/>
            </a:rPr>
            <a:t> </a:t>
          </a:r>
          <a:r>
            <a:rPr lang="en-US" dirty="0" err="1">
              <a:latin typeface="Montserrat Semi-Bold Bold" panose="00000800000000000000" charset="0"/>
            </a:rPr>
            <a:t>kegiatan</a:t>
          </a:r>
          <a:r>
            <a:rPr lang="en-US" dirty="0">
              <a:latin typeface="Montserrat Semi-Bold Bold" panose="00000800000000000000" charset="0"/>
            </a:rPr>
            <a:t> </a:t>
          </a:r>
          <a:r>
            <a:rPr lang="en-US" dirty="0" err="1">
              <a:latin typeface="Montserrat Semi-Bold Bold" panose="00000800000000000000" charset="0"/>
            </a:rPr>
            <a:t>pencipta</a:t>
          </a:r>
          <a:r>
            <a:rPr lang="en-US" dirty="0">
              <a:latin typeface="Montserrat Semi-Bold Bold" panose="00000800000000000000" charset="0"/>
            </a:rPr>
            <a:t> </a:t>
          </a:r>
          <a:r>
            <a:rPr lang="en-US" dirty="0" err="1">
              <a:latin typeface="Montserrat Semi-Bold Bold" panose="00000800000000000000" charset="0"/>
            </a:rPr>
            <a:t>arsip</a:t>
          </a:r>
          <a:endParaRPr lang="en-US" dirty="0">
            <a:latin typeface="Montserrat Semi-Bold Bold" panose="00000800000000000000" charset="0"/>
          </a:endParaRPr>
        </a:p>
      </dgm:t>
    </dgm:pt>
    <dgm:pt modelId="{E469132B-3A03-496E-9B11-24853A0A0B55}" type="parTrans" cxnId="{4D47B58E-6878-4265-8CF5-85B9490648A1}">
      <dgm:prSet/>
      <dgm:spPr/>
      <dgm:t>
        <a:bodyPr/>
        <a:lstStyle/>
        <a:p>
          <a:endParaRPr lang="en-US"/>
        </a:p>
      </dgm:t>
    </dgm:pt>
    <dgm:pt modelId="{940BFDD6-E784-42A0-88E9-1333029A9AB2}" type="sibTrans" cxnId="{4D47B58E-6878-4265-8CF5-85B9490648A1}">
      <dgm:prSet/>
      <dgm:spPr/>
      <dgm:t>
        <a:bodyPr/>
        <a:lstStyle/>
        <a:p>
          <a:endParaRPr lang="en-US"/>
        </a:p>
      </dgm:t>
    </dgm:pt>
    <dgm:pt modelId="{A3A07527-49B6-41B1-8BE3-44B7EFC5483C}">
      <dgm:prSet/>
      <dgm:spPr>
        <a:solidFill>
          <a:schemeClr val="bg1"/>
        </a:solidFill>
      </dgm:spPr>
      <dgm:t>
        <a:bodyPr/>
        <a:lstStyle/>
        <a:p>
          <a:pPr marL="228600" indent="0"/>
          <a:endParaRPr lang="en-US" dirty="0">
            <a:latin typeface="Montserrat Semi-Bold Bold" panose="00000800000000000000" charset="0"/>
          </a:endParaRPr>
        </a:p>
      </dgm:t>
    </dgm:pt>
    <dgm:pt modelId="{9EAA4B91-522E-43AD-A27C-4DF889B1822F}" type="parTrans" cxnId="{AAAC6811-A1AD-441B-B6E6-1582BDF7FFB5}">
      <dgm:prSet/>
      <dgm:spPr/>
      <dgm:t>
        <a:bodyPr/>
        <a:lstStyle/>
        <a:p>
          <a:endParaRPr lang="en-US"/>
        </a:p>
      </dgm:t>
    </dgm:pt>
    <dgm:pt modelId="{9D425179-CBB9-4394-8CC7-9ABA7A408491}" type="sibTrans" cxnId="{AAAC6811-A1AD-441B-B6E6-1582BDF7FFB5}">
      <dgm:prSet/>
      <dgm:spPr/>
      <dgm:t>
        <a:bodyPr/>
        <a:lstStyle/>
        <a:p>
          <a:endParaRPr lang="en-US"/>
        </a:p>
      </dgm:t>
    </dgm:pt>
    <dgm:pt modelId="{BD3342D7-9D97-434F-879B-CE31DC70E55D}" type="pres">
      <dgm:prSet presAssocID="{FDAF0AB9-E0FB-47B0-967F-78B622C2854B}" presName="Name0" presStyleCnt="0">
        <dgm:presLayoutVars>
          <dgm:dir/>
          <dgm:animLvl val="lvl"/>
          <dgm:resizeHandles val="exact"/>
        </dgm:presLayoutVars>
      </dgm:prSet>
      <dgm:spPr/>
      <dgm:t>
        <a:bodyPr/>
        <a:lstStyle/>
        <a:p>
          <a:endParaRPr lang="id-ID"/>
        </a:p>
      </dgm:t>
    </dgm:pt>
    <dgm:pt modelId="{628B5336-4582-438A-B371-6B50404B0DA2}" type="pres">
      <dgm:prSet presAssocID="{0DC19266-AD46-4E2A-A681-00827ADE6FCC}" presName="composite" presStyleCnt="0"/>
      <dgm:spPr/>
    </dgm:pt>
    <dgm:pt modelId="{7D809F6C-7099-4519-8310-1461A03C7EFB}" type="pres">
      <dgm:prSet presAssocID="{0DC19266-AD46-4E2A-A681-00827ADE6FCC}" presName="parTx" presStyleLbl="alignNode1" presStyleIdx="0" presStyleCnt="2">
        <dgm:presLayoutVars>
          <dgm:chMax val="0"/>
          <dgm:chPref val="0"/>
          <dgm:bulletEnabled val="1"/>
        </dgm:presLayoutVars>
      </dgm:prSet>
      <dgm:spPr/>
      <dgm:t>
        <a:bodyPr/>
        <a:lstStyle/>
        <a:p>
          <a:endParaRPr lang="id-ID"/>
        </a:p>
      </dgm:t>
    </dgm:pt>
    <dgm:pt modelId="{FD3B4595-8C85-41CF-9C72-4E1A04DD7C68}" type="pres">
      <dgm:prSet presAssocID="{0DC19266-AD46-4E2A-A681-00827ADE6FCC}" presName="desTx" presStyleLbl="alignAccFollowNode1" presStyleIdx="0" presStyleCnt="2">
        <dgm:presLayoutVars>
          <dgm:bulletEnabled val="1"/>
        </dgm:presLayoutVars>
      </dgm:prSet>
      <dgm:spPr/>
      <dgm:t>
        <a:bodyPr/>
        <a:lstStyle/>
        <a:p>
          <a:endParaRPr lang="id-ID"/>
        </a:p>
      </dgm:t>
    </dgm:pt>
    <dgm:pt modelId="{256A7B61-3BD2-4105-8D0A-4989EC9A2BDC}" type="pres">
      <dgm:prSet presAssocID="{9162E8F6-2093-48B3-A139-EA8ECEB5927B}" presName="space" presStyleCnt="0"/>
      <dgm:spPr/>
    </dgm:pt>
    <dgm:pt modelId="{E9F6E64C-C413-4A7F-AF75-5E041E805437}" type="pres">
      <dgm:prSet presAssocID="{41C0649D-D110-45FA-8118-2C6DFB3C6B10}" presName="composite" presStyleCnt="0"/>
      <dgm:spPr/>
    </dgm:pt>
    <dgm:pt modelId="{8A7BAE50-8E32-412F-966B-17AB863337CA}" type="pres">
      <dgm:prSet presAssocID="{41C0649D-D110-45FA-8118-2C6DFB3C6B10}" presName="parTx" presStyleLbl="alignNode1" presStyleIdx="1" presStyleCnt="2">
        <dgm:presLayoutVars>
          <dgm:chMax val="0"/>
          <dgm:chPref val="0"/>
          <dgm:bulletEnabled val="1"/>
        </dgm:presLayoutVars>
      </dgm:prSet>
      <dgm:spPr/>
      <dgm:t>
        <a:bodyPr/>
        <a:lstStyle/>
        <a:p>
          <a:endParaRPr lang="id-ID"/>
        </a:p>
      </dgm:t>
    </dgm:pt>
    <dgm:pt modelId="{731F49DB-9AF7-4337-A4BE-097EC6AE1393}" type="pres">
      <dgm:prSet presAssocID="{41C0649D-D110-45FA-8118-2C6DFB3C6B10}" presName="desTx" presStyleLbl="alignAccFollowNode1" presStyleIdx="1" presStyleCnt="2">
        <dgm:presLayoutVars>
          <dgm:bulletEnabled val="1"/>
        </dgm:presLayoutVars>
      </dgm:prSet>
      <dgm:spPr/>
      <dgm:t>
        <a:bodyPr/>
        <a:lstStyle/>
        <a:p>
          <a:endParaRPr lang="id-ID"/>
        </a:p>
      </dgm:t>
    </dgm:pt>
  </dgm:ptLst>
  <dgm:cxnLst>
    <dgm:cxn modelId="{4D47B58E-6878-4265-8CF5-85B9490648A1}" srcId="{41C0649D-D110-45FA-8118-2C6DFB3C6B10}" destId="{F5AB2168-65A1-4A20-B5AB-2CDE3BE44763}" srcOrd="0" destOrd="0" parTransId="{E469132B-3A03-496E-9B11-24853A0A0B55}" sibTransId="{940BFDD6-E784-42A0-88E9-1333029A9AB2}"/>
    <dgm:cxn modelId="{4C2A20E8-D5E0-4EAB-984E-5982C4283D34}" type="presOf" srcId="{0DC19266-AD46-4E2A-A681-00827ADE6FCC}" destId="{7D809F6C-7099-4519-8310-1461A03C7EFB}" srcOrd="0" destOrd="0" presId="urn:microsoft.com/office/officeart/2005/8/layout/hList1"/>
    <dgm:cxn modelId="{AAAC6811-A1AD-441B-B6E6-1582BDF7FFB5}" srcId="{0DC19266-AD46-4E2A-A681-00827ADE6FCC}" destId="{A3A07527-49B6-41B1-8BE3-44B7EFC5483C}" srcOrd="1" destOrd="0" parTransId="{9EAA4B91-522E-43AD-A27C-4DF889B1822F}" sibTransId="{9D425179-CBB9-4394-8CC7-9ABA7A408491}"/>
    <dgm:cxn modelId="{B7642149-A71D-4C33-A626-22DED4C5AEF2}" type="presOf" srcId="{A3A07527-49B6-41B1-8BE3-44B7EFC5483C}" destId="{FD3B4595-8C85-41CF-9C72-4E1A04DD7C68}" srcOrd="0" destOrd="1" presId="urn:microsoft.com/office/officeart/2005/8/layout/hList1"/>
    <dgm:cxn modelId="{F09E07C3-F869-4716-8B36-2837FAB2CA27}" type="presOf" srcId="{41C0649D-D110-45FA-8118-2C6DFB3C6B10}" destId="{8A7BAE50-8E32-412F-966B-17AB863337CA}" srcOrd="0" destOrd="0" presId="urn:microsoft.com/office/officeart/2005/8/layout/hList1"/>
    <dgm:cxn modelId="{FE477662-9E02-4D53-AE14-EC93C7495A3D}" type="presOf" srcId="{FDAF0AB9-E0FB-47B0-967F-78B622C2854B}" destId="{BD3342D7-9D97-434F-879B-CE31DC70E55D}" srcOrd="0" destOrd="0" presId="urn:microsoft.com/office/officeart/2005/8/layout/hList1"/>
    <dgm:cxn modelId="{FEB23A8C-E5A4-4366-AEB1-4B67B81AEAC6}" srcId="{FDAF0AB9-E0FB-47B0-967F-78B622C2854B}" destId="{0DC19266-AD46-4E2A-A681-00827ADE6FCC}" srcOrd="0" destOrd="0" parTransId="{79884DC1-9D9F-450A-ACDA-3447AE364F6A}" sibTransId="{9162E8F6-2093-48B3-A139-EA8ECEB5927B}"/>
    <dgm:cxn modelId="{91A267DC-D1F5-473F-A41B-87C9040AB0D6}" srcId="{0DC19266-AD46-4E2A-A681-00827ADE6FCC}" destId="{77BA8555-5FD6-40F2-ABF2-C63D288550B4}" srcOrd="0" destOrd="0" parTransId="{C4A6498E-C240-46C4-9D61-344463578177}" sibTransId="{37C5EB41-778A-4EF6-8290-A9EC85A96B4C}"/>
    <dgm:cxn modelId="{EA798881-E99B-448A-B66E-5379E9E973DA}" type="presOf" srcId="{F5AB2168-65A1-4A20-B5AB-2CDE3BE44763}" destId="{731F49DB-9AF7-4337-A4BE-097EC6AE1393}" srcOrd="0" destOrd="0" presId="urn:microsoft.com/office/officeart/2005/8/layout/hList1"/>
    <dgm:cxn modelId="{ECF8747D-5587-4BEF-9C91-9E1148B846DB}" type="presOf" srcId="{77BA8555-5FD6-40F2-ABF2-C63D288550B4}" destId="{FD3B4595-8C85-41CF-9C72-4E1A04DD7C68}" srcOrd="0" destOrd="0" presId="urn:microsoft.com/office/officeart/2005/8/layout/hList1"/>
    <dgm:cxn modelId="{1FC8A4B9-35F4-4E5D-8B57-093F5D52219D}" srcId="{FDAF0AB9-E0FB-47B0-967F-78B622C2854B}" destId="{41C0649D-D110-45FA-8118-2C6DFB3C6B10}" srcOrd="1" destOrd="0" parTransId="{32A86AA7-D17C-499F-9011-FBF72485763E}" sibTransId="{5D6C87AE-D9EF-4E83-970B-631A356FD50D}"/>
    <dgm:cxn modelId="{A3B562D4-BF19-4F07-943D-E9FC345D4AA9}" type="presParOf" srcId="{BD3342D7-9D97-434F-879B-CE31DC70E55D}" destId="{628B5336-4582-438A-B371-6B50404B0DA2}" srcOrd="0" destOrd="0" presId="urn:microsoft.com/office/officeart/2005/8/layout/hList1"/>
    <dgm:cxn modelId="{A0456B71-3A2E-4847-B461-02C3FC53665C}" type="presParOf" srcId="{628B5336-4582-438A-B371-6B50404B0DA2}" destId="{7D809F6C-7099-4519-8310-1461A03C7EFB}" srcOrd="0" destOrd="0" presId="urn:microsoft.com/office/officeart/2005/8/layout/hList1"/>
    <dgm:cxn modelId="{0DA0BA51-E148-400C-9C80-DC4E27797287}" type="presParOf" srcId="{628B5336-4582-438A-B371-6B50404B0DA2}" destId="{FD3B4595-8C85-41CF-9C72-4E1A04DD7C68}" srcOrd="1" destOrd="0" presId="urn:microsoft.com/office/officeart/2005/8/layout/hList1"/>
    <dgm:cxn modelId="{F2D41263-152B-4E89-9807-B9D112FA4AD0}" type="presParOf" srcId="{BD3342D7-9D97-434F-879B-CE31DC70E55D}" destId="{256A7B61-3BD2-4105-8D0A-4989EC9A2BDC}" srcOrd="1" destOrd="0" presId="urn:microsoft.com/office/officeart/2005/8/layout/hList1"/>
    <dgm:cxn modelId="{B152760C-7BB7-4389-981C-00C475859503}" type="presParOf" srcId="{BD3342D7-9D97-434F-879B-CE31DC70E55D}" destId="{E9F6E64C-C413-4A7F-AF75-5E041E805437}" srcOrd="2" destOrd="0" presId="urn:microsoft.com/office/officeart/2005/8/layout/hList1"/>
    <dgm:cxn modelId="{7A30D682-6C91-427D-8CC1-69671F5D5025}" type="presParOf" srcId="{E9F6E64C-C413-4A7F-AF75-5E041E805437}" destId="{8A7BAE50-8E32-412F-966B-17AB863337CA}" srcOrd="0" destOrd="0" presId="urn:microsoft.com/office/officeart/2005/8/layout/hList1"/>
    <dgm:cxn modelId="{4CB2C765-59B9-4FDB-AEC8-01EC8E735A6C}" type="presParOf" srcId="{E9F6E64C-C413-4A7F-AF75-5E041E805437}" destId="{731F49DB-9AF7-4337-A4BE-097EC6AE139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809F6C-7099-4519-8310-1461A03C7EFB}">
      <dsp:nvSpPr>
        <dsp:cNvPr id="0" name=""/>
        <dsp:cNvSpPr/>
      </dsp:nvSpPr>
      <dsp:spPr>
        <a:xfrm>
          <a:off x="57" y="190252"/>
          <a:ext cx="5531567" cy="1171922"/>
        </a:xfrm>
        <a:prstGeom prst="rect">
          <a:avLst/>
        </a:prstGeom>
        <a:solidFill>
          <a:srgbClr val="0C45A6"/>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138176" rIns="241808" bIns="138176" numCol="1" spcCol="1270" anchor="ctr" anchorCtr="0">
          <a:noAutofit/>
        </a:bodyPr>
        <a:lstStyle/>
        <a:p>
          <a:pPr lvl="0" algn="ctr" defTabSz="1511300">
            <a:lnSpc>
              <a:spcPct val="90000"/>
            </a:lnSpc>
            <a:spcBef>
              <a:spcPct val="0"/>
            </a:spcBef>
            <a:spcAft>
              <a:spcPct val="35000"/>
            </a:spcAft>
          </a:pPr>
          <a:r>
            <a:rPr lang="en-US" sz="3400" kern="1200" dirty="0" err="1">
              <a:latin typeface="Montserrat Semi-Bold Bold" panose="00000800000000000000" charset="0"/>
            </a:rPr>
            <a:t>Prinsip</a:t>
          </a:r>
          <a:r>
            <a:rPr lang="en-US" sz="3400" kern="1200" dirty="0">
              <a:latin typeface="Montserrat Semi-Bold Bold" panose="00000800000000000000" charset="0"/>
            </a:rPr>
            <a:t> </a:t>
          </a:r>
          <a:r>
            <a:rPr lang="en-US" sz="3400" kern="1200" dirty="0" err="1">
              <a:latin typeface="Montserrat Semi-Bold Bold" panose="00000800000000000000" charset="0"/>
            </a:rPr>
            <a:t>asal-usul</a:t>
          </a:r>
          <a:r>
            <a:rPr lang="en-US" sz="3400" kern="1200" dirty="0">
              <a:latin typeface="Montserrat Semi-Bold Bold" panose="00000800000000000000" charset="0"/>
            </a:rPr>
            <a:t/>
          </a:r>
          <a:br>
            <a:rPr lang="en-US" sz="3400" kern="1200" dirty="0">
              <a:latin typeface="Montserrat Semi-Bold Bold" panose="00000800000000000000" charset="0"/>
            </a:rPr>
          </a:br>
          <a:r>
            <a:rPr lang="en-US" sz="3400" kern="1200" dirty="0">
              <a:latin typeface="Montserrat Semi-Bold Bold" panose="00000800000000000000" charset="0"/>
            </a:rPr>
            <a:t>(provenance)</a:t>
          </a:r>
        </a:p>
      </dsp:txBody>
      <dsp:txXfrm>
        <a:off x="57" y="190252"/>
        <a:ext cx="5531567" cy="1171922"/>
      </dsp:txXfrm>
    </dsp:sp>
    <dsp:sp modelId="{FD3B4595-8C85-41CF-9C72-4E1A04DD7C68}">
      <dsp:nvSpPr>
        <dsp:cNvPr id="0" name=""/>
        <dsp:cNvSpPr/>
      </dsp:nvSpPr>
      <dsp:spPr>
        <a:xfrm>
          <a:off x="57" y="1362175"/>
          <a:ext cx="5531567" cy="6247276"/>
        </a:xfrm>
        <a:prstGeom prst="rect">
          <a:avLst/>
        </a:prstGeom>
        <a:solidFill>
          <a:schemeClr val="bg1"/>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1356" tIns="181356" rIns="241808" bIns="272034" numCol="1" spcCol="1270" anchor="t" anchorCtr="0">
          <a:noAutofit/>
        </a:bodyPr>
        <a:lstStyle/>
        <a:p>
          <a:pPr marL="177800" lvl="1" indent="0" algn="l" defTabSz="1511300">
            <a:lnSpc>
              <a:spcPct val="90000"/>
            </a:lnSpc>
            <a:spcBef>
              <a:spcPct val="0"/>
            </a:spcBef>
            <a:spcAft>
              <a:spcPct val="15000"/>
            </a:spcAft>
            <a:buChar char="••"/>
          </a:pPr>
          <a:r>
            <a:rPr lang="en-US" sz="3400" kern="1200" dirty="0" err="1">
              <a:latin typeface="Montserrat Semi-Bold Bold" panose="00000800000000000000" charset="0"/>
            </a:rPr>
            <a:t>Penataan</a:t>
          </a:r>
          <a:r>
            <a:rPr lang="en-US" sz="3400" kern="1200" dirty="0">
              <a:latin typeface="Montserrat Semi-Bold Bold" panose="00000800000000000000" charset="0"/>
            </a:rPr>
            <a:t> </a:t>
          </a:r>
          <a:r>
            <a:rPr lang="en-US" sz="3400" kern="1200" dirty="0" err="1">
              <a:latin typeface="Montserrat Semi-Bold Bold" panose="00000800000000000000" charset="0"/>
            </a:rPr>
            <a:t>arsip</a:t>
          </a:r>
          <a:r>
            <a:rPr lang="en-US" sz="3400" kern="1200" dirty="0">
              <a:latin typeface="Montserrat Semi-Bold Bold" panose="00000800000000000000" charset="0"/>
            </a:rPr>
            <a:t> yang </a:t>
          </a:r>
          <a:r>
            <a:rPr lang="en-US" sz="3400" kern="1200" dirty="0" err="1">
              <a:latin typeface="Montserrat Semi-Bold Bold" panose="00000800000000000000" charset="0"/>
            </a:rPr>
            <a:t>dilakukan</a:t>
          </a:r>
          <a:r>
            <a:rPr lang="en-US" sz="3400" kern="1200" dirty="0">
              <a:latin typeface="Montserrat Semi-Bold Bold" panose="00000800000000000000" charset="0"/>
            </a:rPr>
            <a:t> </a:t>
          </a:r>
          <a:r>
            <a:rPr lang="en-US" sz="3400" kern="1200" dirty="0" err="1">
              <a:latin typeface="Montserrat Semi-Bold Bold" panose="00000800000000000000" charset="0"/>
            </a:rPr>
            <a:t>untuk</a:t>
          </a:r>
          <a:r>
            <a:rPr lang="en-US" sz="3400" kern="1200" dirty="0">
              <a:latin typeface="Montserrat Semi-Bold Bold" panose="00000800000000000000" charset="0"/>
            </a:rPr>
            <a:t> </a:t>
          </a:r>
          <a:r>
            <a:rPr lang="en-US" sz="3400" kern="1200" dirty="0" err="1">
              <a:latin typeface="Montserrat Semi-Bold Bold" panose="00000800000000000000" charset="0"/>
            </a:rPr>
            <a:t>menjaga</a:t>
          </a:r>
          <a:r>
            <a:rPr lang="en-US" sz="3400" kern="1200" dirty="0">
              <a:latin typeface="Montserrat Semi-Bold Bold" panose="00000800000000000000" charset="0"/>
            </a:rPr>
            <a:t> </a:t>
          </a:r>
          <a:r>
            <a:rPr lang="en-US" sz="3400" kern="1200" dirty="0" err="1">
              <a:latin typeface="Montserrat Semi-Bold Bold" panose="00000800000000000000" charset="0"/>
            </a:rPr>
            <a:t>arsip</a:t>
          </a:r>
          <a:r>
            <a:rPr lang="en-US" sz="3400" kern="1200" dirty="0">
              <a:latin typeface="Montserrat Semi-Bold Bold" panose="00000800000000000000" charset="0"/>
            </a:rPr>
            <a:t> </a:t>
          </a:r>
          <a:r>
            <a:rPr lang="en-US" sz="3400" kern="1200" dirty="0" err="1">
              <a:latin typeface="Montserrat Semi-Bold Bold" panose="00000800000000000000" charset="0"/>
            </a:rPr>
            <a:t>terkelola</a:t>
          </a:r>
          <a:r>
            <a:rPr lang="en-US" sz="3400" kern="1200" dirty="0">
              <a:latin typeface="Montserrat Semi-Bold Bold" panose="00000800000000000000" charset="0"/>
            </a:rPr>
            <a:t> </a:t>
          </a:r>
          <a:r>
            <a:rPr lang="en-US" sz="3400" kern="1200" dirty="0" err="1">
              <a:latin typeface="Montserrat Semi-Bold Bold" panose="00000800000000000000" charset="0"/>
            </a:rPr>
            <a:t>dalam</a:t>
          </a:r>
          <a:r>
            <a:rPr lang="en-US" sz="3400" kern="1200" dirty="0">
              <a:latin typeface="Montserrat Semi-Bold Bold" panose="00000800000000000000" charset="0"/>
            </a:rPr>
            <a:t> </a:t>
          </a:r>
          <a:r>
            <a:rPr lang="en-US" sz="3400" kern="1200" dirty="0" err="1">
              <a:latin typeface="Montserrat Semi-Bold Bold" panose="00000800000000000000" charset="0"/>
            </a:rPr>
            <a:t>satu</a:t>
          </a:r>
          <a:r>
            <a:rPr lang="en-US" sz="3400" kern="1200" dirty="0">
              <a:latin typeface="Montserrat Semi-Bold Bold" panose="00000800000000000000" charset="0"/>
            </a:rPr>
            <a:t> </a:t>
          </a:r>
          <a:r>
            <a:rPr lang="en-US" sz="3400" kern="1200" dirty="0" err="1">
              <a:latin typeface="Montserrat Semi-Bold Bold" panose="00000800000000000000" charset="0"/>
            </a:rPr>
            <a:t>kesatuan</a:t>
          </a:r>
          <a:r>
            <a:rPr lang="en-US" sz="3400" kern="1200" dirty="0">
              <a:latin typeface="Montserrat Semi-Bold Bold" panose="00000800000000000000" charset="0"/>
            </a:rPr>
            <a:t> </a:t>
          </a:r>
          <a:r>
            <a:rPr lang="en-US" sz="3400" kern="1200" dirty="0" err="1">
              <a:latin typeface="Montserrat Semi-Bold Bold" panose="00000800000000000000" charset="0"/>
            </a:rPr>
            <a:t>pencipta</a:t>
          </a:r>
          <a:r>
            <a:rPr lang="en-US" sz="3400" kern="1200" dirty="0">
              <a:latin typeface="Montserrat Semi-Bold Bold" panose="00000800000000000000" charset="0"/>
            </a:rPr>
            <a:t> </a:t>
          </a:r>
          <a:r>
            <a:rPr lang="en-US" sz="3400" kern="1200" dirty="0" err="1">
              <a:latin typeface="Montserrat Semi-Bold Bold" panose="00000800000000000000" charset="0"/>
            </a:rPr>
            <a:t>arsip</a:t>
          </a:r>
          <a:r>
            <a:rPr lang="en-US" sz="3400" kern="1200" dirty="0">
              <a:latin typeface="Montserrat Semi-Bold Bold" panose="00000800000000000000" charset="0"/>
            </a:rPr>
            <a:t> dan </a:t>
          </a:r>
          <a:r>
            <a:rPr lang="en-US" sz="3400" kern="1200" dirty="0" err="1">
              <a:latin typeface="Montserrat Semi-Bold Bold" panose="00000800000000000000" charset="0"/>
            </a:rPr>
            <a:t>tidak</a:t>
          </a:r>
          <a:r>
            <a:rPr lang="en-US" sz="3400" kern="1200" dirty="0">
              <a:latin typeface="Montserrat Semi-Bold Bold" panose="00000800000000000000" charset="0"/>
            </a:rPr>
            <a:t> </a:t>
          </a:r>
          <a:r>
            <a:rPr lang="en-US" sz="3400" kern="1200" dirty="0" err="1">
              <a:latin typeface="Montserrat Semi-Bold Bold" panose="00000800000000000000" charset="0"/>
            </a:rPr>
            <a:t>dicampur</a:t>
          </a:r>
          <a:r>
            <a:rPr lang="en-US" sz="3400" kern="1200" dirty="0">
              <a:latin typeface="Montserrat Semi-Bold Bold" panose="00000800000000000000" charset="0"/>
            </a:rPr>
            <a:t> </a:t>
          </a:r>
          <a:r>
            <a:rPr lang="en-US" sz="3400" kern="1200" dirty="0" err="1">
              <a:latin typeface="Montserrat Semi-Bold Bold" panose="00000800000000000000" charset="0"/>
            </a:rPr>
            <a:t>dengan</a:t>
          </a:r>
          <a:r>
            <a:rPr lang="en-US" sz="3400" kern="1200" dirty="0">
              <a:latin typeface="Montserrat Semi-Bold Bold" panose="00000800000000000000" charset="0"/>
            </a:rPr>
            <a:t> </a:t>
          </a:r>
          <a:r>
            <a:rPr lang="en-US" sz="3400" kern="1200" dirty="0" err="1">
              <a:latin typeface="Montserrat Semi-Bold Bold" panose="00000800000000000000" charset="0"/>
            </a:rPr>
            <a:t>arsip</a:t>
          </a:r>
          <a:r>
            <a:rPr lang="en-US" sz="3400" kern="1200" dirty="0">
              <a:latin typeface="Montserrat Semi-Bold Bold" panose="00000800000000000000" charset="0"/>
            </a:rPr>
            <a:t> yang </a:t>
          </a:r>
          <a:r>
            <a:rPr lang="en-US" sz="3400" kern="1200" dirty="0" err="1">
              <a:latin typeface="Montserrat Semi-Bold Bold" panose="00000800000000000000" charset="0"/>
            </a:rPr>
            <a:t>berasal</a:t>
          </a:r>
          <a:r>
            <a:rPr lang="en-US" sz="3400" kern="1200" dirty="0">
              <a:latin typeface="Montserrat Semi-Bold Bold" panose="00000800000000000000" charset="0"/>
            </a:rPr>
            <a:t>  </a:t>
          </a:r>
          <a:r>
            <a:rPr lang="en-US" sz="3400" kern="1200" dirty="0" err="1">
              <a:latin typeface="Montserrat Semi-Bold Bold" panose="00000800000000000000" charset="0"/>
            </a:rPr>
            <a:t>dari</a:t>
          </a:r>
          <a:r>
            <a:rPr lang="en-US" sz="3400" kern="1200" dirty="0">
              <a:latin typeface="Montserrat Semi-Bold Bold" panose="00000800000000000000" charset="0"/>
            </a:rPr>
            <a:t> unit </a:t>
          </a:r>
          <a:r>
            <a:rPr lang="en-US" sz="3400" kern="1200" dirty="0" err="1">
              <a:latin typeface="Montserrat Semi-Bold Bold" panose="00000800000000000000" charset="0"/>
            </a:rPr>
            <a:t>pengolah</a:t>
          </a:r>
          <a:r>
            <a:rPr lang="en-US" sz="3400" kern="1200" dirty="0">
              <a:latin typeface="Montserrat Semi-Bold Bold" panose="00000800000000000000" charset="0"/>
            </a:rPr>
            <a:t> </a:t>
          </a:r>
          <a:r>
            <a:rPr lang="en-US" sz="3400" kern="1200" dirty="0" err="1">
              <a:latin typeface="Montserrat Semi-Bold Bold" panose="00000800000000000000" charset="0"/>
            </a:rPr>
            <a:t>satu</a:t>
          </a:r>
          <a:r>
            <a:rPr lang="en-US" sz="3400" kern="1200" dirty="0">
              <a:latin typeface="Montserrat Semi-Bold Bold" panose="00000800000000000000" charset="0"/>
            </a:rPr>
            <a:t> </a:t>
          </a:r>
          <a:r>
            <a:rPr lang="en-US" sz="3400" kern="1200" dirty="0" err="1">
              <a:latin typeface="Montserrat Semi-Bold Bold" panose="00000800000000000000" charset="0"/>
            </a:rPr>
            <a:t>dengan</a:t>
          </a:r>
          <a:r>
            <a:rPr lang="en-US" sz="3400" kern="1200" dirty="0">
              <a:latin typeface="Montserrat Semi-Bold Bold" panose="00000800000000000000" charset="0"/>
            </a:rPr>
            <a:t> </a:t>
          </a:r>
          <a:r>
            <a:rPr lang="en-US" sz="3400" kern="1200" dirty="0" err="1">
              <a:latin typeface="Montserrat Semi-Bold Bold" panose="00000800000000000000" charset="0"/>
            </a:rPr>
            <a:t>lainnya</a:t>
          </a:r>
          <a:endParaRPr lang="en-US" sz="3400" kern="1200" dirty="0">
            <a:latin typeface="Montserrat Semi-Bold Bold" panose="00000800000000000000" charset="0"/>
          </a:endParaRPr>
        </a:p>
        <a:p>
          <a:pPr marL="228600" lvl="1" indent="0" algn="l" defTabSz="1511300">
            <a:lnSpc>
              <a:spcPct val="90000"/>
            </a:lnSpc>
            <a:spcBef>
              <a:spcPct val="0"/>
            </a:spcBef>
            <a:spcAft>
              <a:spcPct val="15000"/>
            </a:spcAft>
            <a:buChar char="••"/>
          </a:pPr>
          <a:endParaRPr lang="en-US" sz="3400" kern="1200" dirty="0">
            <a:latin typeface="Montserrat Semi-Bold Bold" panose="00000800000000000000" charset="0"/>
          </a:endParaRPr>
        </a:p>
      </dsp:txBody>
      <dsp:txXfrm>
        <a:off x="57" y="1362175"/>
        <a:ext cx="5531567" cy="6247276"/>
      </dsp:txXfrm>
    </dsp:sp>
    <dsp:sp modelId="{8A7BAE50-8E32-412F-966B-17AB863337CA}">
      <dsp:nvSpPr>
        <dsp:cNvPr id="0" name=""/>
        <dsp:cNvSpPr/>
      </dsp:nvSpPr>
      <dsp:spPr>
        <a:xfrm>
          <a:off x="6306044" y="190252"/>
          <a:ext cx="5531567" cy="1171922"/>
        </a:xfrm>
        <a:prstGeom prst="rect">
          <a:avLst/>
        </a:prstGeom>
        <a:solidFill>
          <a:srgbClr val="0C45A6"/>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138176" rIns="241808" bIns="138176" numCol="1" spcCol="1270" anchor="ctr" anchorCtr="0">
          <a:noAutofit/>
        </a:bodyPr>
        <a:lstStyle/>
        <a:p>
          <a:pPr lvl="0" algn="ctr" defTabSz="1511300">
            <a:lnSpc>
              <a:spcPct val="90000"/>
            </a:lnSpc>
            <a:spcBef>
              <a:spcPct val="0"/>
            </a:spcBef>
            <a:spcAft>
              <a:spcPct val="35000"/>
            </a:spcAft>
          </a:pPr>
          <a:r>
            <a:rPr lang="en-US" sz="3400" kern="1200" dirty="0" err="1">
              <a:latin typeface="Montserrat Semi-Bold Bold" panose="00000800000000000000" charset="0"/>
            </a:rPr>
            <a:t>Prinsip</a:t>
          </a:r>
          <a:r>
            <a:rPr lang="en-US" sz="3400" kern="1200" dirty="0">
              <a:latin typeface="Montserrat Semi-Bold Bold" panose="00000800000000000000" charset="0"/>
            </a:rPr>
            <a:t> </a:t>
          </a:r>
          <a:r>
            <a:rPr lang="en-US" sz="3400" kern="1200" dirty="0" err="1">
              <a:latin typeface="Montserrat Semi-Bold Bold" panose="00000800000000000000" charset="0"/>
            </a:rPr>
            <a:t>Aturan</a:t>
          </a:r>
          <a:r>
            <a:rPr lang="en-US" sz="3400" kern="1200" dirty="0">
              <a:latin typeface="Montserrat Semi-Bold Bold" panose="00000800000000000000" charset="0"/>
            </a:rPr>
            <a:t> </a:t>
          </a:r>
          <a:r>
            <a:rPr lang="en-US" sz="3400" kern="1200" dirty="0" err="1">
              <a:latin typeface="Montserrat Semi-Bold Bold" panose="00000800000000000000" charset="0"/>
            </a:rPr>
            <a:t>Asli</a:t>
          </a:r>
          <a:r>
            <a:rPr lang="en-US" sz="3400" kern="1200" dirty="0">
              <a:latin typeface="Montserrat Semi-Bold Bold" panose="00000800000000000000" charset="0"/>
            </a:rPr>
            <a:t> </a:t>
          </a:r>
          <a:br>
            <a:rPr lang="en-US" sz="3400" kern="1200" dirty="0">
              <a:latin typeface="Montserrat Semi-Bold Bold" panose="00000800000000000000" charset="0"/>
            </a:rPr>
          </a:br>
          <a:r>
            <a:rPr lang="en-US" sz="3400" kern="1200" dirty="0">
              <a:latin typeface="Montserrat Semi-Bold Bold" panose="00000800000000000000" charset="0"/>
            </a:rPr>
            <a:t>(original order)</a:t>
          </a:r>
        </a:p>
      </dsp:txBody>
      <dsp:txXfrm>
        <a:off x="6306044" y="190252"/>
        <a:ext cx="5531567" cy="1171922"/>
      </dsp:txXfrm>
    </dsp:sp>
    <dsp:sp modelId="{731F49DB-9AF7-4337-A4BE-097EC6AE1393}">
      <dsp:nvSpPr>
        <dsp:cNvPr id="0" name=""/>
        <dsp:cNvSpPr/>
      </dsp:nvSpPr>
      <dsp:spPr>
        <a:xfrm>
          <a:off x="6306044" y="1362175"/>
          <a:ext cx="5531567" cy="6247276"/>
        </a:xfrm>
        <a:prstGeom prst="rect">
          <a:avLst/>
        </a:prstGeom>
        <a:solidFill>
          <a:schemeClr val="bg1"/>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81356" tIns="181356" rIns="241808" bIns="272034" numCol="1" spcCol="1270" anchor="t" anchorCtr="0">
          <a:noAutofit/>
        </a:bodyPr>
        <a:lstStyle/>
        <a:p>
          <a:pPr marL="228600" lvl="1" indent="0" algn="l" defTabSz="1511300">
            <a:lnSpc>
              <a:spcPct val="90000"/>
            </a:lnSpc>
            <a:spcBef>
              <a:spcPct val="0"/>
            </a:spcBef>
            <a:spcAft>
              <a:spcPct val="15000"/>
            </a:spcAft>
            <a:buChar char="••"/>
          </a:pPr>
          <a:r>
            <a:rPr lang="en-US" sz="3400" kern="1200" dirty="0" err="1">
              <a:latin typeface="Montserrat Semi-Bold Bold" panose="00000800000000000000" charset="0"/>
            </a:rPr>
            <a:t>Penataan</a:t>
          </a:r>
          <a:r>
            <a:rPr lang="en-US" sz="3400" kern="1200" dirty="0">
              <a:latin typeface="Montserrat Semi-Bold Bold" panose="00000800000000000000" charset="0"/>
            </a:rPr>
            <a:t> </a:t>
          </a:r>
          <a:r>
            <a:rPr lang="en-US" sz="3400" kern="1200" dirty="0" err="1">
              <a:latin typeface="Montserrat Semi-Bold Bold" panose="00000800000000000000" charset="0"/>
            </a:rPr>
            <a:t>arsip</a:t>
          </a:r>
          <a:r>
            <a:rPr lang="en-US" sz="3400" kern="1200" dirty="0">
              <a:latin typeface="Montserrat Semi-Bold Bold" panose="00000800000000000000" charset="0"/>
            </a:rPr>
            <a:t> yang </a:t>
          </a:r>
          <a:r>
            <a:rPr lang="en-US" sz="3400" kern="1200" dirty="0" err="1">
              <a:latin typeface="Montserrat Semi-Bold Bold" panose="00000800000000000000" charset="0"/>
            </a:rPr>
            <a:t>dilakukan</a:t>
          </a:r>
          <a:r>
            <a:rPr lang="en-US" sz="3400" kern="1200" dirty="0">
              <a:latin typeface="Montserrat Semi-Bold Bold" panose="00000800000000000000" charset="0"/>
            </a:rPr>
            <a:t> </a:t>
          </a:r>
          <a:r>
            <a:rPr lang="en-US" sz="3400" kern="1200" dirty="0" err="1">
              <a:latin typeface="Montserrat Semi-Bold Bold" panose="00000800000000000000" charset="0"/>
            </a:rPr>
            <a:t>untuk</a:t>
          </a:r>
          <a:r>
            <a:rPr lang="en-US" sz="3400" kern="1200" dirty="0">
              <a:latin typeface="Montserrat Semi-Bold Bold" panose="00000800000000000000" charset="0"/>
            </a:rPr>
            <a:t> </a:t>
          </a:r>
          <a:r>
            <a:rPr lang="en-US" sz="3400" kern="1200" dirty="0" err="1">
              <a:latin typeface="Montserrat Semi-Bold Bold" panose="00000800000000000000" charset="0"/>
            </a:rPr>
            <a:t>menjaga</a:t>
          </a:r>
          <a:r>
            <a:rPr lang="en-US" sz="3400" kern="1200" dirty="0">
              <a:latin typeface="Montserrat Semi-Bold Bold" panose="00000800000000000000" charset="0"/>
            </a:rPr>
            <a:t> </a:t>
          </a:r>
          <a:r>
            <a:rPr lang="en-US" sz="3400" kern="1200" dirty="0" err="1">
              <a:latin typeface="Montserrat Semi-Bold Bold" panose="00000800000000000000" charset="0"/>
            </a:rPr>
            <a:t>arsip</a:t>
          </a:r>
          <a:r>
            <a:rPr lang="en-US" sz="3400" kern="1200" dirty="0">
              <a:latin typeface="Montserrat Semi-Bold Bold" panose="00000800000000000000" charset="0"/>
            </a:rPr>
            <a:t> </a:t>
          </a:r>
          <a:r>
            <a:rPr lang="en-US" sz="3400" kern="1200" dirty="0" err="1">
              <a:latin typeface="Montserrat Semi-Bold Bold" panose="00000800000000000000" charset="0"/>
            </a:rPr>
            <a:t>tertata</a:t>
          </a:r>
          <a:r>
            <a:rPr lang="en-US" sz="3400" kern="1200" dirty="0">
              <a:latin typeface="Montserrat Semi-Bold Bold" panose="00000800000000000000" charset="0"/>
            </a:rPr>
            <a:t> </a:t>
          </a:r>
          <a:r>
            <a:rPr lang="en-US" sz="3400" kern="1200" dirty="0" err="1">
              <a:latin typeface="Montserrat Semi-Bold Bold" panose="00000800000000000000" charset="0"/>
            </a:rPr>
            <a:t>sesuai</a:t>
          </a:r>
          <a:r>
            <a:rPr lang="en-US" sz="3400" kern="1200" dirty="0">
              <a:latin typeface="Montserrat Semi-Bold Bold" panose="00000800000000000000" charset="0"/>
            </a:rPr>
            <a:t> </a:t>
          </a:r>
          <a:r>
            <a:rPr lang="en-US" sz="3400" kern="1200" dirty="0" err="1">
              <a:latin typeface="Montserrat Semi-Bold Bold" panose="00000800000000000000" charset="0"/>
            </a:rPr>
            <a:t>dengan</a:t>
          </a:r>
          <a:r>
            <a:rPr lang="en-US" sz="3400" kern="1200" dirty="0">
              <a:latin typeface="Montserrat Semi-Bold Bold" panose="00000800000000000000" charset="0"/>
            </a:rPr>
            <a:t> </a:t>
          </a:r>
          <a:r>
            <a:rPr lang="en-US" sz="3400" kern="1200" dirty="0" err="1">
              <a:latin typeface="Montserrat Semi-Bold Bold" panose="00000800000000000000" charset="0"/>
            </a:rPr>
            <a:t>pengaturan</a:t>
          </a:r>
          <a:r>
            <a:rPr lang="en-US" sz="3400" kern="1200" dirty="0">
              <a:latin typeface="Montserrat Semi-Bold Bold" panose="00000800000000000000" charset="0"/>
            </a:rPr>
            <a:t> </a:t>
          </a:r>
          <a:r>
            <a:rPr lang="en-US" sz="3400" kern="1200" dirty="0" err="1">
              <a:latin typeface="Montserrat Semi-Bold Bold" panose="00000800000000000000" charset="0"/>
            </a:rPr>
            <a:t>aslinya</a:t>
          </a:r>
          <a:r>
            <a:rPr lang="en-US" sz="3400" kern="1200" dirty="0">
              <a:latin typeface="Montserrat Semi-Bold Bold" panose="00000800000000000000" charset="0"/>
            </a:rPr>
            <a:t>  dan </a:t>
          </a:r>
          <a:r>
            <a:rPr lang="en-US" sz="3400" kern="1200" dirty="0" err="1">
              <a:latin typeface="Montserrat Semi-Bold Bold" panose="00000800000000000000" charset="0"/>
            </a:rPr>
            <a:t>sesuai</a:t>
          </a:r>
          <a:r>
            <a:rPr lang="en-US" sz="3400" kern="1200" dirty="0">
              <a:latin typeface="Montserrat Semi-Bold Bold" panose="00000800000000000000" charset="0"/>
            </a:rPr>
            <a:t> </a:t>
          </a:r>
          <a:r>
            <a:rPr lang="en-US" sz="3400" kern="1200" dirty="0" err="1">
              <a:latin typeface="Montserrat Semi-Bold Bold" panose="00000800000000000000" charset="0"/>
            </a:rPr>
            <a:t>dengan</a:t>
          </a:r>
          <a:r>
            <a:rPr lang="en-US" sz="3400" kern="1200" dirty="0">
              <a:latin typeface="Montserrat Semi-Bold Bold" panose="00000800000000000000" charset="0"/>
            </a:rPr>
            <a:t> </a:t>
          </a:r>
          <a:r>
            <a:rPr lang="en-US" sz="3400" kern="1200" dirty="0" err="1">
              <a:latin typeface="Montserrat Semi-Bold Bold" panose="00000800000000000000" charset="0"/>
            </a:rPr>
            <a:t>pengaturan</a:t>
          </a:r>
          <a:r>
            <a:rPr lang="en-US" sz="3400" kern="1200" dirty="0">
              <a:latin typeface="Montserrat Semi-Bold Bold" panose="00000800000000000000" charset="0"/>
            </a:rPr>
            <a:t> </a:t>
          </a:r>
          <a:r>
            <a:rPr lang="en-US" sz="3400" kern="1200" dirty="0" err="1">
              <a:latin typeface="Montserrat Semi-Bold Bold" panose="00000800000000000000" charset="0"/>
            </a:rPr>
            <a:t>ketika</a:t>
          </a:r>
          <a:r>
            <a:rPr lang="en-US" sz="3400" kern="1200" dirty="0">
              <a:latin typeface="Montserrat Semi-Bold Bold" panose="00000800000000000000" charset="0"/>
            </a:rPr>
            <a:t> </a:t>
          </a:r>
          <a:r>
            <a:rPr lang="en-US" sz="3400" kern="1200" dirty="0" err="1">
              <a:latin typeface="Montserrat Semi-Bold Bold" panose="00000800000000000000" charset="0"/>
            </a:rPr>
            <a:t>masih</a:t>
          </a:r>
          <a:r>
            <a:rPr lang="en-US" sz="3400" kern="1200" dirty="0">
              <a:latin typeface="Montserrat Semi-Bold Bold" panose="00000800000000000000" charset="0"/>
            </a:rPr>
            <a:t> </a:t>
          </a:r>
          <a:r>
            <a:rPr lang="en-US" sz="3400" kern="1200" dirty="0" err="1">
              <a:latin typeface="Montserrat Semi-Bold Bold" panose="00000800000000000000" charset="0"/>
            </a:rPr>
            <a:t>arsip</a:t>
          </a:r>
          <a:r>
            <a:rPr lang="en-US" sz="3400" kern="1200" dirty="0">
              <a:latin typeface="Montserrat Semi-Bold Bold" panose="00000800000000000000" charset="0"/>
            </a:rPr>
            <a:t> </a:t>
          </a:r>
          <a:r>
            <a:rPr lang="en-US" sz="3400" kern="1200" dirty="0" err="1">
              <a:latin typeface="Montserrat Semi-Bold Bold" panose="00000800000000000000" charset="0"/>
            </a:rPr>
            <a:t>masih</a:t>
          </a:r>
          <a:r>
            <a:rPr lang="en-US" sz="3400" kern="1200" dirty="0">
              <a:latin typeface="Montserrat Semi-Bold Bold" panose="00000800000000000000" charset="0"/>
            </a:rPr>
            <a:t> </a:t>
          </a:r>
          <a:r>
            <a:rPr lang="en-US" sz="3400" kern="1200" dirty="0" err="1">
              <a:latin typeface="Montserrat Semi-Bold Bold" panose="00000800000000000000" charset="0"/>
            </a:rPr>
            <a:t>digunakan</a:t>
          </a:r>
          <a:r>
            <a:rPr lang="en-US" sz="3400" kern="1200" dirty="0">
              <a:latin typeface="Montserrat Semi-Bold Bold" panose="00000800000000000000" charset="0"/>
            </a:rPr>
            <a:t> </a:t>
          </a:r>
          <a:r>
            <a:rPr lang="en-US" sz="3400" kern="1200" dirty="0" err="1">
              <a:latin typeface="Montserrat Semi-Bold Bold" panose="00000800000000000000" charset="0"/>
            </a:rPr>
            <a:t>untuk</a:t>
          </a:r>
          <a:r>
            <a:rPr lang="en-US" sz="3400" kern="1200" dirty="0">
              <a:latin typeface="Montserrat Semi-Bold Bold" panose="00000800000000000000" charset="0"/>
            </a:rPr>
            <a:t> </a:t>
          </a:r>
          <a:r>
            <a:rPr lang="en-US" sz="3400" kern="1200" dirty="0" err="1">
              <a:latin typeface="Montserrat Semi-Bold Bold" panose="00000800000000000000" charset="0"/>
            </a:rPr>
            <a:t>pelaksanaan</a:t>
          </a:r>
          <a:r>
            <a:rPr lang="en-US" sz="3400" kern="1200" dirty="0">
              <a:latin typeface="Montserrat Semi-Bold Bold" panose="00000800000000000000" charset="0"/>
            </a:rPr>
            <a:t> </a:t>
          </a:r>
          <a:r>
            <a:rPr lang="en-US" sz="3400" kern="1200" dirty="0" err="1">
              <a:latin typeface="Montserrat Semi-Bold Bold" panose="00000800000000000000" charset="0"/>
            </a:rPr>
            <a:t>kegiatan</a:t>
          </a:r>
          <a:r>
            <a:rPr lang="en-US" sz="3400" kern="1200" dirty="0">
              <a:latin typeface="Montserrat Semi-Bold Bold" panose="00000800000000000000" charset="0"/>
            </a:rPr>
            <a:t> </a:t>
          </a:r>
          <a:r>
            <a:rPr lang="en-US" sz="3400" kern="1200" dirty="0" err="1">
              <a:latin typeface="Montserrat Semi-Bold Bold" panose="00000800000000000000" charset="0"/>
            </a:rPr>
            <a:t>pencipta</a:t>
          </a:r>
          <a:r>
            <a:rPr lang="en-US" sz="3400" kern="1200" dirty="0">
              <a:latin typeface="Montserrat Semi-Bold Bold" panose="00000800000000000000" charset="0"/>
            </a:rPr>
            <a:t> </a:t>
          </a:r>
          <a:r>
            <a:rPr lang="en-US" sz="3400" kern="1200" dirty="0" err="1">
              <a:latin typeface="Montserrat Semi-Bold Bold" panose="00000800000000000000" charset="0"/>
            </a:rPr>
            <a:t>arsip</a:t>
          </a:r>
          <a:endParaRPr lang="en-US" sz="3400" kern="1200" dirty="0">
            <a:latin typeface="Montserrat Semi-Bold Bold" panose="00000800000000000000" charset="0"/>
          </a:endParaRPr>
        </a:p>
      </dsp:txBody>
      <dsp:txXfrm>
        <a:off x="6306044" y="1362175"/>
        <a:ext cx="5531567" cy="6247276"/>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8/26/2025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extLst>
      <p:ext uri="{BB962C8B-B14F-4D97-AF65-F5344CB8AC3E}">
        <p14:creationId xmlns:p14="http://schemas.microsoft.com/office/powerpoint/2010/main" val="36630239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B2AA4F-B828-4D7C-AFD3-893933DAFCB4}" type="slidenum">
              <a:rPr lang="en-US" smtClean="0"/>
              <a:t>1</a:t>
            </a:fld>
            <a:endParaRPr lang="en-US"/>
          </a:p>
        </p:txBody>
      </p:sp>
    </p:spTree>
    <p:extLst>
      <p:ext uri="{BB962C8B-B14F-4D97-AF65-F5344CB8AC3E}">
        <p14:creationId xmlns:p14="http://schemas.microsoft.com/office/powerpoint/2010/main" val="38453675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898398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8/26/2025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8/26/2025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8/26/2025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8/26/2025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jpe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png"/><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36.jpeg"/><Relationship Id="rId4" Type="http://schemas.openxmlformats.org/officeDocument/2006/relationships/image" Target="../media/image35.png"/></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5.svg"/><Relationship Id="rId7" Type="http://schemas.openxmlformats.org/officeDocument/2006/relationships/image" Target="../media/image49.sv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3.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45.png"/><Relationship Id="rId4" Type="http://schemas.openxmlformats.org/officeDocument/2006/relationships/image" Target="../media/image42.png"/><Relationship Id="rId9" Type="http://schemas.openxmlformats.org/officeDocument/2006/relationships/image" Target="../media/image51.svg"/></Relationships>
</file>

<file path=ppt/slides/_rels/slide7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11580">
            <a:off x="-162099" y="-87093"/>
            <a:ext cx="18612198" cy="10875059"/>
          </a:xfrm>
          <a:custGeom>
            <a:avLst/>
            <a:gdLst/>
            <a:ahLst/>
            <a:cxnLst/>
            <a:rect l="l" t="t" r="r" b="b"/>
            <a:pathLst>
              <a:path w="18612198" h="10875059">
                <a:moveTo>
                  <a:pt x="333830" y="0"/>
                </a:moveTo>
                <a:lnTo>
                  <a:pt x="18612198" y="593476"/>
                </a:lnTo>
                <a:lnTo>
                  <a:pt x="18278368" y="10875058"/>
                </a:lnTo>
                <a:lnTo>
                  <a:pt x="0" y="10281582"/>
                </a:lnTo>
                <a:lnTo>
                  <a:pt x="333830" y="0"/>
                </a:lnTo>
                <a:close/>
              </a:path>
            </a:pathLst>
          </a:custGeom>
          <a:blipFill>
            <a:blip r:embed="rId3" cstate="print"/>
            <a:stretch>
              <a:fillRect t="-68647" r="-87036" b="-44622"/>
            </a:stretch>
          </a:blipFill>
        </p:spPr>
      </p:sp>
      <p:grpSp>
        <p:nvGrpSpPr>
          <p:cNvPr id="3" name="Group 3"/>
          <p:cNvGrpSpPr/>
          <p:nvPr/>
        </p:nvGrpSpPr>
        <p:grpSpPr>
          <a:xfrm>
            <a:off x="11189250" y="-13905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9981991" y="1562350"/>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6879711" y="10804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707175" y="33291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4" cstate="print">
              <a:alphaModFix amt="35000"/>
            </a:blip>
            <a:stretch>
              <a:fillRect/>
            </a:stretch>
          </a:blipFill>
        </p:spPr>
      </p:sp>
      <p:sp>
        <p:nvSpPr>
          <p:cNvPr id="16" name="Freeform 16"/>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4" cstate="print">
              <a:alphaModFix amt="35000"/>
            </a:blip>
            <a:stretch>
              <a:fillRect/>
            </a:stretch>
          </a:blipFill>
        </p:spPr>
      </p:sp>
      <p:grpSp>
        <p:nvGrpSpPr>
          <p:cNvPr id="17" name="Group 17"/>
          <p:cNvGrpSpPr/>
          <p:nvPr/>
        </p:nvGrpSpPr>
        <p:grpSpPr>
          <a:xfrm rot="-3394389">
            <a:off x="10065808" y="61110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749406" y="64879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AutoShape 23"/>
          <p:cNvSpPr/>
          <p:nvPr/>
        </p:nvSpPr>
        <p:spPr>
          <a:xfrm>
            <a:off x="2438132" y="1028728"/>
            <a:ext cx="1803668" cy="0"/>
          </a:xfrm>
          <a:prstGeom prst="line">
            <a:avLst/>
          </a:prstGeom>
          <a:ln w="38100" cap="flat">
            <a:solidFill>
              <a:srgbClr val="000000"/>
            </a:solidFill>
            <a:prstDash val="solid"/>
            <a:headEnd type="none" w="sm" len="sm"/>
            <a:tailEnd type="none" w="sm" len="sm"/>
          </a:ln>
        </p:spPr>
      </p:sp>
      <p:grpSp>
        <p:nvGrpSpPr>
          <p:cNvPr id="25" name="Group 25"/>
          <p:cNvGrpSpPr/>
          <p:nvPr/>
        </p:nvGrpSpPr>
        <p:grpSpPr>
          <a:xfrm>
            <a:off x="731794" y="7367490"/>
            <a:ext cx="6888206" cy="2496449"/>
            <a:chOff x="0" y="-47625"/>
            <a:chExt cx="4607448" cy="1762287"/>
          </a:xfrm>
        </p:grpSpPr>
        <p:sp>
          <p:nvSpPr>
            <p:cNvPr id="26" name="Freeform 26"/>
            <p:cNvSpPr/>
            <p:nvPr/>
          </p:nvSpPr>
          <p:spPr>
            <a:xfrm>
              <a:off x="0" y="403658"/>
              <a:ext cx="305596" cy="305596"/>
            </a:xfrm>
            <a:custGeom>
              <a:avLst/>
              <a:gdLst/>
              <a:ahLst/>
              <a:cxnLst/>
              <a:rect l="l" t="t" r="r" b="b"/>
              <a:pathLst>
                <a:path w="305596" h="305596">
                  <a:moveTo>
                    <a:pt x="0" y="0"/>
                  </a:moveTo>
                  <a:lnTo>
                    <a:pt x="305596" y="0"/>
                  </a:lnTo>
                  <a:lnTo>
                    <a:pt x="305596" y="305596"/>
                  </a:lnTo>
                  <a:lnTo>
                    <a:pt x="0" y="305596"/>
                  </a:lnTo>
                  <a:lnTo>
                    <a:pt x="0" y="0"/>
                  </a:lnTo>
                  <a:close/>
                </a:path>
              </a:pathLst>
            </a:custGeom>
            <a:blipFill>
              <a:blip r:embed="rId5" cstate="print">
                <a:extLst>
                  <a:ext uri="{96DAC541-7B7A-43D3-8B79-37D633B846F1}">
                    <asvg:svgBlip xmlns:asvg="http://schemas.microsoft.com/office/drawing/2016/SVG/main" xmlns="" r:embed="rId6"/>
                  </a:ext>
                </a:extLst>
              </a:blip>
              <a:stretch>
                <a:fillRect/>
              </a:stretch>
            </a:blipFill>
          </p:spPr>
        </p:sp>
        <p:sp>
          <p:nvSpPr>
            <p:cNvPr id="27" name="Freeform 27"/>
            <p:cNvSpPr/>
            <p:nvPr/>
          </p:nvSpPr>
          <p:spPr>
            <a:xfrm>
              <a:off x="0" y="806072"/>
              <a:ext cx="305596" cy="305596"/>
            </a:xfrm>
            <a:custGeom>
              <a:avLst/>
              <a:gdLst/>
              <a:ahLst/>
              <a:cxnLst/>
              <a:rect l="l" t="t" r="r" b="b"/>
              <a:pathLst>
                <a:path w="305596" h="305596">
                  <a:moveTo>
                    <a:pt x="0" y="0"/>
                  </a:moveTo>
                  <a:lnTo>
                    <a:pt x="305596" y="0"/>
                  </a:lnTo>
                  <a:lnTo>
                    <a:pt x="305596" y="305596"/>
                  </a:lnTo>
                  <a:lnTo>
                    <a:pt x="0" y="305596"/>
                  </a:lnTo>
                  <a:lnTo>
                    <a:pt x="0" y="0"/>
                  </a:lnTo>
                  <a:close/>
                </a:path>
              </a:pathLst>
            </a:custGeom>
            <a:blipFill>
              <a:blip r:embed="rId7" cstate="print">
                <a:extLst>
                  <a:ext uri="{96DAC541-7B7A-43D3-8B79-37D633B846F1}">
                    <asvg:svgBlip xmlns:asvg="http://schemas.microsoft.com/office/drawing/2016/SVG/main" xmlns="" r:embed="rId8"/>
                  </a:ext>
                </a:extLst>
              </a:blip>
              <a:stretch>
                <a:fillRect/>
              </a:stretch>
            </a:blipFill>
          </p:spPr>
        </p:sp>
        <p:sp>
          <p:nvSpPr>
            <p:cNvPr id="28" name="Freeform 28"/>
            <p:cNvSpPr/>
            <p:nvPr/>
          </p:nvSpPr>
          <p:spPr>
            <a:xfrm>
              <a:off x="0" y="1211867"/>
              <a:ext cx="305596" cy="448582"/>
            </a:xfrm>
            <a:custGeom>
              <a:avLst/>
              <a:gdLst/>
              <a:ahLst/>
              <a:cxnLst/>
              <a:rect l="l" t="t" r="r" b="b"/>
              <a:pathLst>
                <a:path w="305596" h="448582">
                  <a:moveTo>
                    <a:pt x="0" y="0"/>
                  </a:moveTo>
                  <a:lnTo>
                    <a:pt x="305596" y="0"/>
                  </a:lnTo>
                  <a:lnTo>
                    <a:pt x="305596" y="448582"/>
                  </a:lnTo>
                  <a:lnTo>
                    <a:pt x="0" y="448582"/>
                  </a:lnTo>
                  <a:lnTo>
                    <a:pt x="0" y="0"/>
                  </a:lnTo>
                  <a:close/>
                </a:path>
              </a:pathLst>
            </a:custGeom>
            <a:blipFill>
              <a:blip r:embed="rId9" cstate="print">
                <a:extLst>
                  <a:ext uri="{96DAC541-7B7A-43D3-8B79-37D633B846F1}">
                    <asvg:svgBlip xmlns:asvg="http://schemas.microsoft.com/office/drawing/2016/SVG/main" xmlns="" r:embed="rId10"/>
                  </a:ext>
                </a:extLst>
              </a:blip>
              <a:stretch>
                <a:fillRect/>
              </a:stretch>
            </a:blipFill>
          </p:spPr>
        </p:sp>
        <p:sp>
          <p:nvSpPr>
            <p:cNvPr id="29" name="TextBox 29"/>
            <p:cNvSpPr txBox="1"/>
            <p:nvPr/>
          </p:nvSpPr>
          <p:spPr>
            <a:xfrm>
              <a:off x="0" y="-47625"/>
              <a:ext cx="1677472" cy="357852"/>
            </a:xfrm>
            <a:prstGeom prst="rect">
              <a:avLst/>
            </a:prstGeom>
          </p:spPr>
          <p:txBody>
            <a:bodyPr lIns="0" tIns="0" rIns="0" bIns="0" rtlCol="0" anchor="t">
              <a:spAutoFit/>
            </a:bodyPr>
            <a:lstStyle/>
            <a:p>
              <a:pPr algn="l">
                <a:lnSpc>
                  <a:spcPts val="2840"/>
                </a:lnSpc>
              </a:pPr>
              <a:r>
                <a:rPr lang="en-US" sz="2030">
                  <a:solidFill>
                    <a:srgbClr val="21272C"/>
                  </a:solidFill>
                  <a:latin typeface="Arial Black" panose="020B0A04020102020204" charset="0"/>
                  <a:ea typeface="Aileron" panose="00000500000000000000"/>
                  <a:cs typeface="Arial Black" panose="020B0A04020102020204" charset="0"/>
                  <a:sym typeface="Aileron" panose="00000500000000000000"/>
                </a:rPr>
                <a:t>CONTACT</a:t>
              </a:r>
            </a:p>
          </p:txBody>
        </p:sp>
        <p:sp>
          <p:nvSpPr>
            <p:cNvPr id="30" name="TextBox 30"/>
            <p:cNvSpPr txBox="1"/>
            <p:nvPr/>
          </p:nvSpPr>
          <p:spPr>
            <a:xfrm>
              <a:off x="448737" y="455795"/>
              <a:ext cx="3392892" cy="172001"/>
            </a:xfrm>
            <a:prstGeom prst="rect">
              <a:avLst/>
            </a:prstGeom>
          </p:spPr>
          <p:txBody>
            <a:bodyPr lIns="0" tIns="0" rIns="0" bIns="0" rtlCol="0" anchor="t">
              <a:spAutoFit/>
            </a:bodyPr>
            <a:lstStyle/>
            <a:p>
              <a:pPr algn="l">
                <a:lnSpc>
                  <a:spcPts val="1895"/>
                </a:lnSpc>
              </a:pPr>
              <a:r>
                <a:rPr lang="en-US" dirty="0" smtClean="0">
                  <a:solidFill>
                    <a:srgbClr val="FF0000"/>
                  </a:solidFill>
                  <a:latin typeface="Arial Black" panose="020B0A04020102020204" charset="0"/>
                  <a:ea typeface="Open Sans" panose="020B0606030504020204"/>
                  <a:cs typeface="Arial Black" panose="020B0A04020102020204" charset="0"/>
                  <a:sym typeface="Open Sans" panose="020B0606030504020204"/>
                </a:rPr>
                <a:t>081 326 032 890</a:t>
              </a:r>
              <a:endParaRPr lang="en-US" dirty="0">
                <a:solidFill>
                  <a:srgbClr val="FF0000"/>
                </a:solidFill>
                <a:latin typeface="Arial Black" panose="020B0A04020102020204" charset="0"/>
                <a:ea typeface="Open Sans" panose="020B0606030504020204"/>
                <a:cs typeface="Arial Black" panose="020B0A04020102020204" charset="0"/>
                <a:sym typeface="Open Sans" panose="020B0606030504020204"/>
              </a:endParaRPr>
            </a:p>
          </p:txBody>
        </p:sp>
        <p:sp>
          <p:nvSpPr>
            <p:cNvPr id="31" name="TextBox 31"/>
            <p:cNvSpPr txBox="1"/>
            <p:nvPr/>
          </p:nvSpPr>
          <p:spPr>
            <a:xfrm>
              <a:off x="448737" y="886122"/>
              <a:ext cx="2683589" cy="172001"/>
            </a:xfrm>
            <a:prstGeom prst="rect">
              <a:avLst/>
            </a:prstGeom>
          </p:spPr>
          <p:txBody>
            <a:bodyPr lIns="0" tIns="0" rIns="0" bIns="0" rtlCol="0" anchor="t">
              <a:spAutoFit/>
            </a:bodyPr>
            <a:lstStyle/>
            <a:p>
              <a:pPr algn="l">
                <a:lnSpc>
                  <a:spcPts val="1895"/>
                </a:lnSpc>
              </a:pPr>
              <a:r>
                <a:rPr lang="en-US" dirty="0" smtClean="0">
                  <a:solidFill>
                    <a:srgbClr val="21272C"/>
                  </a:solidFill>
                  <a:latin typeface="Arial Black" panose="020B0A04020102020204" charset="0"/>
                  <a:ea typeface="Open Sans" panose="020B0606030504020204"/>
                  <a:cs typeface="Arial Black" panose="020B0A04020102020204" charset="0"/>
                  <a:sym typeface="Open Sans" panose="020B0606030504020204"/>
                </a:rPr>
                <a:t>bakhrunefendi@gmail.com</a:t>
              </a:r>
              <a:endParaRPr lang="en-US" dirty="0">
                <a:solidFill>
                  <a:srgbClr val="21272C"/>
                </a:solidFill>
                <a:latin typeface="Arial Black" panose="020B0A04020102020204" charset="0"/>
                <a:ea typeface="Open Sans" panose="020B0606030504020204"/>
                <a:cs typeface="Arial Black" panose="020B0A04020102020204" charset="0"/>
                <a:sym typeface="Open Sans" panose="020B0606030504020204"/>
              </a:endParaRPr>
            </a:p>
          </p:txBody>
        </p:sp>
        <p:sp>
          <p:nvSpPr>
            <p:cNvPr id="32" name="TextBox 32"/>
            <p:cNvSpPr txBox="1"/>
            <p:nvPr/>
          </p:nvSpPr>
          <p:spPr>
            <a:xfrm>
              <a:off x="448737" y="1273433"/>
              <a:ext cx="4158711" cy="441229"/>
            </a:xfrm>
            <a:prstGeom prst="rect">
              <a:avLst/>
            </a:prstGeom>
          </p:spPr>
          <p:txBody>
            <a:bodyPr lIns="0" tIns="0" rIns="0" bIns="0" rtlCol="0" anchor="t">
              <a:spAutoFit/>
            </a:bodyPr>
            <a:lstStyle/>
            <a:p>
              <a:pPr algn="l">
                <a:lnSpc>
                  <a:spcPts val="1635"/>
                </a:lnSpc>
              </a:pPr>
              <a:r>
                <a:rPr lang="en-US" dirty="0" err="1"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Perumahan</a:t>
              </a:r>
              <a:r>
                <a:rPr lang="en-US" dirty="0"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 </a:t>
              </a:r>
              <a:r>
                <a:rPr lang="en-US" dirty="0" err="1"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Kutilangsari</a:t>
              </a:r>
              <a:r>
                <a:rPr lang="en-US" dirty="0"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 1 Blok E 16 Rt.04 RW 09 </a:t>
              </a:r>
              <a:r>
                <a:rPr lang="en-US" dirty="0" err="1"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Kelurahan</a:t>
              </a:r>
              <a:r>
                <a:rPr lang="en-US" dirty="0"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 </a:t>
              </a:r>
              <a:r>
                <a:rPr lang="en-US" dirty="0" err="1"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Susukan</a:t>
              </a:r>
              <a:r>
                <a:rPr lang="en-US" dirty="0"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 </a:t>
              </a:r>
              <a:r>
                <a:rPr lang="en-US" dirty="0" err="1"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Kab</a:t>
              </a:r>
              <a:r>
                <a:rPr lang="en-US" dirty="0"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 Semarang </a:t>
              </a:r>
              <a:r>
                <a:rPr lang="en-US" dirty="0" err="1" smtClean="0">
                  <a:solidFill>
                    <a:srgbClr val="00B050"/>
                  </a:solidFill>
                  <a:latin typeface="Arial Black" panose="020B0A04020102020204" charset="0"/>
                  <a:ea typeface="Open Sans" panose="020B0606030504020204"/>
                  <a:cs typeface="Arial Black" panose="020B0A04020102020204" charset="0"/>
                  <a:sym typeface="Open Sans" panose="020B0606030504020204"/>
                </a:rPr>
                <a:t>Jateng</a:t>
              </a:r>
              <a:endParaRPr lang="en-US" dirty="0">
                <a:solidFill>
                  <a:srgbClr val="00B050"/>
                </a:solidFill>
                <a:latin typeface="Arial Black" panose="020B0A04020102020204" charset="0"/>
                <a:ea typeface="Open Sans" panose="020B0606030504020204"/>
                <a:cs typeface="Arial Black" panose="020B0A04020102020204" charset="0"/>
                <a:sym typeface="Open Sans" panose="020B0606030504020204"/>
              </a:endParaRPr>
            </a:p>
          </p:txBody>
        </p:sp>
      </p:grpSp>
      <p:sp>
        <p:nvSpPr>
          <p:cNvPr id="33" name="TextBox 33"/>
          <p:cNvSpPr txBox="1"/>
          <p:nvPr/>
        </p:nvSpPr>
        <p:spPr>
          <a:xfrm>
            <a:off x="838200" y="2029488"/>
            <a:ext cx="10160550" cy="2290916"/>
          </a:xfrm>
          <a:prstGeom prst="rect">
            <a:avLst/>
          </a:prstGeom>
        </p:spPr>
        <p:txBody>
          <a:bodyPr lIns="0" tIns="0" rIns="0" bIns="0" rtlCol="0" anchor="t">
            <a:spAutoFit/>
          </a:bodyPr>
          <a:lstStyle/>
          <a:p>
            <a:pPr algn="l">
              <a:lnSpc>
                <a:spcPts val="8700"/>
              </a:lnSpc>
            </a:pPr>
            <a:r>
              <a:rPr lang="en-US" sz="7770" b="1">
                <a:solidFill>
                  <a:srgbClr val="21272C"/>
                </a:solidFill>
                <a:latin typeface="Poppins Bold" panose="00000800000000000000"/>
                <a:ea typeface="Poppins Bold" panose="00000800000000000000"/>
                <a:cs typeface="Poppins Bold" panose="00000800000000000000"/>
                <a:sym typeface="Poppins Bold" panose="00000800000000000000"/>
              </a:rPr>
              <a:t>Pengelolaan arsip in aktif</a:t>
            </a:r>
          </a:p>
        </p:txBody>
      </p:sp>
      <p:sp>
        <p:nvSpPr>
          <p:cNvPr id="35" name="TextBox 35"/>
          <p:cNvSpPr txBox="1"/>
          <p:nvPr/>
        </p:nvSpPr>
        <p:spPr>
          <a:xfrm>
            <a:off x="4719580" y="737559"/>
            <a:ext cx="4428781" cy="525785"/>
          </a:xfrm>
          <a:prstGeom prst="rect">
            <a:avLst/>
          </a:prstGeom>
        </p:spPr>
        <p:txBody>
          <a:bodyPr lIns="0" tIns="0" rIns="0" bIns="0" rtlCol="0" anchor="t">
            <a:spAutoFit/>
          </a:bodyPr>
          <a:lstStyle/>
          <a:p>
            <a:pPr algn="l">
              <a:lnSpc>
                <a:spcPts val="4090"/>
              </a:lnSpc>
            </a:pPr>
            <a:r>
              <a:rPr lang="en-US" sz="3600" b="1" spc="774" dirty="0">
                <a:solidFill>
                  <a:srgbClr val="21272C"/>
                </a:solidFill>
                <a:latin typeface="PMingLiU-ExtB" panose="02020500000000000000" pitchFamily="18" charset="-120"/>
                <a:ea typeface="PMingLiU-ExtB" panose="02020500000000000000" pitchFamily="18" charset="-120"/>
                <a:cs typeface="Poppins Medium" panose="00000600000000000000"/>
                <a:sym typeface="Poppins Medium" panose="00000600000000000000"/>
              </a:rPr>
              <a:t>PRESENTATION</a:t>
            </a:r>
          </a:p>
        </p:txBody>
      </p:sp>
      <p:sp>
        <p:nvSpPr>
          <p:cNvPr id="36" name="TextBox 36"/>
          <p:cNvSpPr txBox="1"/>
          <p:nvPr/>
        </p:nvSpPr>
        <p:spPr>
          <a:xfrm>
            <a:off x="1066800" y="635959"/>
            <a:ext cx="1126180" cy="524510"/>
          </a:xfrm>
          <a:prstGeom prst="rect">
            <a:avLst/>
          </a:prstGeom>
        </p:spPr>
        <p:txBody>
          <a:bodyPr lIns="0" tIns="0" rIns="0" bIns="0" rtlCol="0" anchor="t">
            <a:spAutoFit/>
          </a:bodyPr>
          <a:lstStyle/>
          <a:p>
            <a:pPr algn="l">
              <a:lnSpc>
                <a:spcPts val="4090"/>
              </a:lnSpc>
            </a:pPr>
            <a:r>
              <a:rPr lang="en-US" sz="2925" b="1" spc="111">
                <a:solidFill>
                  <a:srgbClr val="21272C"/>
                </a:solidFill>
                <a:latin typeface="Poppins Bold" panose="00000800000000000000"/>
                <a:ea typeface="Poppins Bold" panose="00000800000000000000"/>
                <a:cs typeface="Poppins Bold" panose="00000800000000000000"/>
                <a:sym typeface="Poppins Bold" panose="00000800000000000000"/>
              </a:rPr>
              <a:t>2025</a:t>
            </a:r>
          </a:p>
        </p:txBody>
      </p:sp>
      <p:sp>
        <p:nvSpPr>
          <p:cNvPr id="37" name="TextBox 37"/>
          <p:cNvSpPr txBox="1"/>
          <p:nvPr/>
        </p:nvSpPr>
        <p:spPr>
          <a:xfrm>
            <a:off x="2971800" y="5219700"/>
            <a:ext cx="10210800" cy="1718419"/>
          </a:xfrm>
          <a:prstGeom prst="rect">
            <a:avLst/>
          </a:prstGeom>
        </p:spPr>
        <p:txBody>
          <a:bodyPr wrap="square" lIns="0" tIns="0" rIns="0" bIns="0" rtlCol="0" anchor="t">
            <a:spAutoFit/>
          </a:bodyPr>
          <a:lstStyle/>
          <a:p>
            <a:pPr algn="ctr">
              <a:lnSpc>
                <a:spcPts val="6735"/>
              </a:lnSpc>
            </a:pPr>
            <a:r>
              <a:rPr lang="en-US" sz="4810" b="1" dirty="0">
                <a:solidFill>
                  <a:schemeClr val="tx2"/>
                </a:solidFill>
                <a:latin typeface="Poppins Bold" panose="00000800000000000000"/>
                <a:ea typeface="Poppins Bold" panose="00000800000000000000"/>
                <a:cs typeface="Poppins Bold" panose="00000800000000000000"/>
                <a:sym typeface="Poppins Bold" panose="00000800000000000000"/>
              </a:rPr>
              <a:t>0leh :</a:t>
            </a:r>
          </a:p>
          <a:p>
            <a:pPr algn="ctr">
              <a:lnSpc>
                <a:spcPts val="6735"/>
              </a:lnSpc>
            </a:pPr>
            <a:r>
              <a:rPr lang="en-US" sz="4810" b="1" dirty="0" smtClean="0">
                <a:solidFill>
                  <a:schemeClr val="tx2"/>
                </a:solidFill>
                <a:latin typeface="Poppins Bold" panose="00000800000000000000"/>
                <a:ea typeface="Poppins Bold" panose="00000800000000000000"/>
                <a:cs typeface="Poppins Bold" panose="00000800000000000000"/>
                <a:sym typeface="Poppins Bold" panose="00000800000000000000"/>
              </a:rPr>
              <a:t>M BAKHRUN EFENDI SS, </a:t>
            </a:r>
            <a:r>
              <a:rPr lang="en-US" sz="4810" b="1" dirty="0" err="1" smtClean="0">
                <a:solidFill>
                  <a:schemeClr val="tx2"/>
                </a:solidFill>
                <a:latin typeface="Poppins Bold" panose="00000800000000000000"/>
                <a:ea typeface="Poppins Bold" panose="00000800000000000000"/>
                <a:cs typeface="Poppins Bold" panose="00000800000000000000"/>
                <a:sym typeface="Poppins Bold" panose="00000800000000000000"/>
              </a:rPr>
              <a:t>M.Hum</a:t>
            </a:r>
            <a:endParaRPr lang="en-US" sz="4810" b="1" dirty="0">
              <a:solidFill>
                <a:schemeClr val="tx2"/>
              </a:solidFill>
              <a:latin typeface="Poppins Bold" panose="00000800000000000000"/>
              <a:ea typeface="Poppins Bold" panose="00000800000000000000"/>
              <a:cs typeface="Poppins Bold" panose="00000800000000000000"/>
              <a:sym typeface="Poppins Bold" panose="0000080000000000000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430267" y="15589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pic>
        <p:nvPicPr>
          <p:cNvPr id="25" name="Picture 2" descr="G:\21_20230806_093551_0020.jpg"/>
          <p:cNvPicPr>
            <a:picLocks noChangeAspect="1" noChangeArrowheads="1"/>
          </p:cNvPicPr>
          <p:nvPr/>
        </p:nvPicPr>
        <p:blipFill>
          <a:blip r:embed="rId3" cstate="print"/>
          <a:srcRect/>
          <a:stretch>
            <a:fillRect/>
          </a:stretch>
        </p:blipFill>
        <p:spPr bwMode="auto">
          <a:xfrm>
            <a:off x="457200" y="571539"/>
            <a:ext cx="12203222" cy="91518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29631" y="1273181"/>
            <a:ext cx="12974812" cy="35006"/>
          </a:xfrm>
          <a:prstGeom prst="line">
            <a:avLst/>
          </a:prstGeom>
          <a:ln w="133350" cap="flat">
            <a:solidFill>
              <a:srgbClr val="C6E648"/>
            </a:solidFill>
            <a:prstDash val="solid"/>
            <a:headEnd type="none" w="sm" len="sm"/>
            <a:tailEnd type="none" w="sm" len="sm"/>
          </a:ln>
        </p:spPr>
      </p:sp>
      <p:grpSp>
        <p:nvGrpSpPr>
          <p:cNvPr id="3" name="Group 3"/>
          <p:cNvGrpSpPr/>
          <p:nvPr/>
        </p:nvGrpSpPr>
        <p:grpSpPr>
          <a:xfrm rot="-10800000">
            <a:off x="9897841" y="3973908"/>
            <a:ext cx="18426493" cy="13875324"/>
            <a:chOff x="0" y="0"/>
            <a:chExt cx="812800" cy="612046"/>
          </a:xfrm>
        </p:grpSpPr>
        <p:sp>
          <p:nvSpPr>
            <p:cNvPr id="4" name="Freeform 4"/>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762000" cap="sq">
              <a:solidFill>
                <a:srgbClr val="C6E648"/>
              </a:solidFill>
              <a:prstDash val="solid"/>
              <a:miter/>
            </a:ln>
          </p:spPr>
        </p:sp>
        <p:sp>
          <p:nvSpPr>
            <p:cNvPr id="5" name="TextBox 5"/>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sp>
        <p:nvSpPr>
          <p:cNvPr id="6" name="TextBox 6"/>
          <p:cNvSpPr txBox="1"/>
          <p:nvPr/>
        </p:nvSpPr>
        <p:spPr>
          <a:xfrm>
            <a:off x="1028700" y="298450"/>
            <a:ext cx="13868930" cy="755650"/>
          </a:xfrm>
          <a:prstGeom prst="rect">
            <a:avLst/>
          </a:prstGeom>
        </p:spPr>
        <p:txBody>
          <a:bodyPr lIns="0" tIns="0" rIns="0" bIns="0" rtlCol="0" anchor="t">
            <a:spAutoFit/>
          </a:bodyPr>
          <a:lstStyle/>
          <a:p>
            <a:pPr algn="l">
              <a:lnSpc>
                <a:spcPts val="5600"/>
              </a:lnSpc>
            </a:pPr>
            <a:r>
              <a:rPr lang="en-US" sz="5000" b="1">
                <a:solidFill>
                  <a:srgbClr val="21272C"/>
                </a:solidFill>
                <a:latin typeface="Poppins Bold" panose="00000800000000000000"/>
                <a:ea typeface="Poppins Bold" panose="00000800000000000000"/>
                <a:cs typeface="Poppins Bold" panose="00000800000000000000"/>
                <a:sym typeface="Poppins Bold" panose="00000800000000000000"/>
              </a:rPr>
              <a:t>VOLUME ARSIP BERDASARKAN TIPE ARSIP</a:t>
            </a:r>
          </a:p>
        </p:txBody>
      </p:sp>
      <p:sp>
        <p:nvSpPr>
          <p:cNvPr id="7" name="TextBox 7"/>
          <p:cNvSpPr txBox="1"/>
          <p:nvPr/>
        </p:nvSpPr>
        <p:spPr>
          <a:xfrm>
            <a:off x="1975578" y="4729009"/>
            <a:ext cx="2492188" cy="856996"/>
          </a:xfrm>
          <a:prstGeom prst="rect">
            <a:avLst/>
          </a:prstGeom>
        </p:spPr>
        <p:txBody>
          <a:bodyPr lIns="0" tIns="0" rIns="0" bIns="0" rtlCol="0" anchor="t">
            <a:spAutoFit/>
          </a:bodyPr>
          <a:lstStyle/>
          <a:p>
            <a:pPr algn="ctr">
              <a:lnSpc>
                <a:spcPts val="6270"/>
              </a:lnSpc>
            </a:pPr>
            <a:r>
              <a:rPr lang="en-US" sz="5600" b="1">
                <a:solidFill>
                  <a:srgbClr val="21272C"/>
                </a:solidFill>
                <a:latin typeface="Poppins Bold" panose="00000800000000000000"/>
                <a:ea typeface="Poppins Bold" panose="00000800000000000000"/>
                <a:cs typeface="Poppins Bold" panose="00000800000000000000"/>
                <a:sym typeface="Poppins Bold" panose="00000800000000000000"/>
              </a:rPr>
              <a:t>AKTIF</a:t>
            </a:r>
          </a:p>
        </p:txBody>
      </p:sp>
      <p:pic>
        <p:nvPicPr>
          <p:cNvPr id="8" name="Picture 8"/>
          <p:cNvPicPr>
            <a:picLocks noChangeAspect="1"/>
          </p:cNvPicPr>
          <p:nvPr/>
        </p:nvPicPr>
        <p:blipFill>
          <a:blip r:embed="rId2" cstate="print"/>
          <a:stretch>
            <a:fillRect/>
          </a:stretch>
        </p:blipFill>
        <p:spPr>
          <a:xfrm>
            <a:off x="-389123" y="830682"/>
            <a:ext cx="17013876" cy="10283508"/>
          </a:xfrm>
          <a:prstGeom prst="rect">
            <a:avLst/>
          </a:prstGeom>
        </p:spPr>
      </p:pic>
      <p:sp>
        <p:nvSpPr>
          <p:cNvPr id="9" name="TextBox 9"/>
          <p:cNvSpPr txBox="1"/>
          <p:nvPr/>
        </p:nvSpPr>
        <p:spPr>
          <a:xfrm>
            <a:off x="1028700" y="1422487"/>
            <a:ext cx="2821543" cy="618490"/>
          </a:xfrm>
          <a:prstGeom prst="rect">
            <a:avLst/>
          </a:prstGeom>
        </p:spPr>
        <p:txBody>
          <a:bodyPr lIns="0" tIns="0" rIns="0" bIns="0" rtlCol="0" anchor="t">
            <a:spAutoFit/>
          </a:bodyPr>
          <a:lstStyle/>
          <a:p>
            <a:pPr algn="ctr">
              <a:lnSpc>
                <a:spcPts val="4760"/>
              </a:lnSpc>
            </a:pPr>
            <a:r>
              <a:rPr lang="en-US" sz="3400" b="1">
                <a:solidFill>
                  <a:srgbClr val="21272C"/>
                </a:solidFill>
                <a:latin typeface="Poppins Bold" panose="00000800000000000000"/>
                <a:ea typeface="Poppins Bold" panose="00000800000000000000"/>
                <a:cs typeface="Poppins Bold" panose="00000800000000000000"/>
                <a:sym typeface="Poppins Bold" panose="00000800000000000000"/>
              </a:rPr>
              <a:t>BETTY R RICK</a:t>
            </a:r>
          </a:p>
        </p:txBody>
      </p:sp>
      <p:sp>
        <p:nvSpPr>
          <p:cNvPr id="10" name="TextBox 10"/>
          <p:cNvSpPr txBox="1"/>
          <p:nvPr/>
        </p:nvSpPr>
        <p:spPr>
          <a:xfrm>
            <a:off x="12238559" y="3888183"/>
            <a:ext cx="2968371" cy="1723390"/>
          </a:xfrm>
          <a:prstGeom prst="rect">
            <a:avLst/>
          </a:prstGeom>
        </p:spPr>
        <p:txBody>
          <a:bodyPr lIns="0" tIns="0" rIns="0" bIns="0" rtlCol="0" anchor="t">
            <a:spAutoFit/>
          </a:bodyPr>
          <a:lstStyle/>
          <a:p>
            <a:pPr algn="ctr">
              <a:lnSpc>
                <a:spcPts val="4480"/>
              </a:lnSpc>
            </a:pPr>
            <a:r>
              <a:rPr lang="en-US" sz="3200" b="1">
                <a:solidFill>
                  <a:srgbClr val="21272C"/>
                </a:solidFill>
                <a:latin typeface="Poppins Bold" panose="00000800000000000000"/>
                <a:ea typeface="Poppins Bold" panose="00000800000000000000"/>
                <a:cs typeface="Poppins Bold" panose="00000800000000000000"/>
                <a:sym typeface="Poppins Bold" panose="00000800000000000000"/>
              </a:rPr>
              <a:t>TIDAK BERGUNA</a:t>
            </a:r>
          </a:p>
          <a:p>
            <a:pPr algn="ctr">
              <a:lnSpc>
                <a:spcPts val="4480"/>
              </a:lnSpc>
            </a:pPr>
            <a:r>
              <a:rPr lang="en-US" sz="3200" b="1">
                <a:solidFill>
                  <a:srgbClr val="21272C"/>
                </a:solidFill>
                <a:latin typeface="Poppins Bold" panose="00000800000000000000"/>
                <a:ea typeface="Poppins Bold" panose="00000800000000000000"/>
                <a:cs typeface="Poppins Bold" panose="00000800000000000000"/>
                <a:sym typeface="Poppins Bold" panose="00000800000000000000"/>
              </a:rPr>
              <a:t>35%</a:t>
            </a:r>
          </a:p>
        </p:txBody>
      </p:sp>
      <p:sp>
        <p:nvSpPr>
          <p:cNvPr id="11" name="TextBox 11"/>
          <p:cNvSpPr txBox="1"/>
          <p:nvPr/>
        </p:nvSpPr>
        <p:spPr>
          <a:xfrm>
            <a:off x="6988800" y="5608290"/>
            <a:ext cx="2972379" cy="566420"/>
          </a:xfrm>
          <a:prstGeom prst="rect">
            <a:avLst/>
          </a:prstGeom>
        </p:spPr>
        <p:txBody>
          <a:bodyPr lIns="0" tIns="0" rIns="0" bIns="0" rtlCol="0" anchor="t">
            <a:spAutoFit/>
          </a:bodyPr>
          <a:lstStyle/>
          <a:p>
            <a:pPr algn="ctr">
              <a:lnSpc>
                <a:spcPts val="4480"/>
              </a:lnSpc>
            </a:pPr>
            <a:r>
              <a:rPr lang="en-US" sz="3200" b="1">
                <a:solidFill>
                  <a:srgbClr val="21272C"/>
                </a:solidFill>
                <a:latin typeface="Poppins Bold" panose="00000800000000000000"/>
                <a:ea typeface="Poppins Bold" panose="00000800000000000000"/>
                <a:cs typeface="Poppins Bold" panose="00000800000000000000"/>
                <a:sym typeface="Poppins Bold" panose="00000800000000000000"/>
              </a:rPr>
              <a:t>AKTIF  25%</a:t>
            </a:r>
          </a:p>
        </p:txBody>
      </p:sp>
      <p:sp>
        <p:nvSpPr>
          <p:cNvPr id="12" name="TextBox 12"/>
          <p:cNvSpPr txBox="1"/>
          <p:nvPr/>
        </p:nvSpPr>
        <p:spPr>
          <a:xfrm>
            <a:off x="1974950" y="3063683"/>
            <a:ext cx="2746035" cy="566420"/>
          </a:xfrm>
          <a:prstGeom prst="rect">
            <a:avLst/>
          </a:prstGeom>
        </p:spPr>
        <p:txBody>
          <a:bodyPr lIns="0" tIns="0" rIns="0" bIns="0" rtlCol="0" anchor="t">
            <a:spAutoFit/>
          </a:bodyPr>
          <a:lstStyle/>
          <a:p>
            <a:pPr algn="ctr">
              <a:lnSpc>
                <a:spcPts val="4480"/>
              </a:lnSpc>
            </a:pPr>
            <a:r>
              <a:rPr lang="en-US" sz="3200" b="1">
                <a:solidFill>
                  <a:srgbClr val="21272C"/>
                </a:solidFill>
                <a:latin typeface="Poppins Bold" panose="00000800000000000000"/>
                <a:ea typeface="Poppins Bold" panose="00000800000000000000"/>
                <a:cs typeface="Poppins Bold" panose="00000800000000000000"/>
                <a:sym typeface="Poppins Bold" panose="00000800000000000000"/>
              </a:rPr>
              <a:t>INAKTIF  40%</a:t>
            </a:r>
          </a:p>
        </p:txBody>
      </p:sp>
      <p:sp>
        <p:nvSpPr>
          <p:cNvPr id="13" name="TextBox 13"/>
          <p:cNvSpPr txBox="1"/>
          <p:nvPr/>
        </p:nvSpPr>
        <p:spPr>
          <a:xfrm>
            <a:off x="1837762" y="8733236"/>
            <a:ext cx="3020410" cy="566420"/>
          </a:xfrm>
          <a:prstGeom prst="rect">
            <a:avLst/>
          </a:prstGeom>
        </p:spPr>
        <p:txBody>
          <a:bodyPr lIns="0" tIns="0" rIns="0" bIns="0" rtlCol="0" anchor="t">
            <a:spAutoFit/>
          </a:bodyPr>
          <a:lstStyle/>
          <a:p>
            <a:pPr algn="ctr">
              <a:lnSpc>
                <a:spcPts val="4480"/>
              </a:lnSpc>
            </a:pPr>
            <a:r>
              <a:rPr lang="en-US" sz="3200" b="1">
                <a:solidFill>
                  <a:srgbClr val="21272C"/>
                </a:solidFill>
                <a:latin typeface="Poppins Bold" panose="00000800000000000000"/>
                <a:ea typeface="Poppins Bold" panose="00000800000000000000"/>
                <a:cs typeface="Poppins Bold" panose="00000800000000000000"/>
                <a:sym typeface="Poppins Bold" panose="00000800000000000000"/>
              </a:rPr>
              <a:t>PERMANEN 5%</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1" name="TextBox 41"/>
          <p:cNvSpPr txBox="1"/>
          <p:nvPr/>
        </p:nvSpPr>
        <p:spPr>
          <a:xfrm>
            <a:off x="6098222" y="3877620"/>
            <a:ext cx="2492188" cy="675005"/>
          </a:xfrm>
          <a:prstGeom prst="rect">
            <a:avLst/>
          </a:prstGeom>
        </p:spPr>
        <p:txBody>
          <a:bodyPr lIns="0" tIns="0" rIns="0" bIns="0" rtlCol="0" anchor="t">
            <a:spAutoFit/>
          </a:bodyPr>
          <a:lstStyle/>
          <a:p>
            <a:pPr algn="ctr">
              <a:lnSpc>
                <a:spcPts val="5265"/>
              </a:lnSpc>
            </a:pPr>
            <a:r>
              <a:rPr lang="en-US" sz="4700" b="1">
                <a:solidFill>
                  <a:srgbClr val="FFFFFF"/>
                </a:solidFill>
                <a:latin typeface="Poppins Bold" panose="00000800000000000000"/>
                <a:ea typeface="Poppins Bold" panose="00000800000000000000"/>
                <a:cs typeface="Poppins Bold" panose="00000800000000000000"/>
                <a:sym typeface="Poppins Bold" panose="00000800000000000000"/>
              </a:rPr>
              <a:t>NAKTIF</a:t>
            </a:r>
          </a:p>
        </p:txBody>
      </p:sp>
      <p:sp>
        <p:nvSpPr>
          <p:cNvPr id="42" name="TextBox 42"/>
          <p:cNvSpPr txBox="1"/>
          <p:nvPr/>
        </p:nvSpPr>
        <p:spPr>
          <a:xfrm>
            <a:off x="9939902" y="5035915"/>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3" name="Text Box 22"/>
          <p:cNvSpPr txBox="1"/>
          <p:nvPr/>
        </p:nvSpPr>
        <p:spPr>
          <a:xfrm>
            <a:off x="228600" y="266700"/>
            <a:ext cx="11050270" cy="1198880"/>
          </a:xfrm>
          <a:prstGeom prst="rect">
            <a:avLst/>
          </a:prstGeom>
          <a:noFill/>
        </p:spPr>
        <p:txBody>
          <a:bodyPr wrap="square" rtlCol="0" anchor="t">
            <a:spAutoFit/>
          </a:bodyPr>
          <a:lstStyle/>
          <a:p>
            <a:r>
              <a:rPr lang="en-US" altLang="en-US" sz="3600">
                <a:highlight>
                  <a:srgbClr val="FFFF00"/>
                </a:highlight>
                <a:latin typeface="Arial Black" panose="020B0A04020102020204" charset="0"/>
                <a:cs typeface="Arial Black" panose="020B0A04020102020204" charset="0"/>
              </a:rPr>
              <a:t>PENGORGANISASIAN ARSIP INAKTIF</a:t>
            </a:r>
          </a:p>
          <a:p>
            <a:endParaRPr lang="en-US" altLang="en-US" sz="3600">
              <a:highlight>
                <a:srgbClr val="FFFF00"/>
              </a:highlight>
              <a:latin typeface="Arial Black" panose="020B0A04020102020204" charset="0"/>
              <a:cs typeface="Arial Black" panose="020B0A04020102020204" charset="0"/>
            </a:endParaRPr>
          </a:p>
        </p:txBody>
      </p:sp>
      <p:sp>
        <p:nvSpPr>
          <p:cNvPr id="24" name="Text Box 23"/>
          <p:cNvSpPr txBox="1"/>
          <p:nvPr/>
        </p:nvSpPr>
        <p:spPr>
          <a:xfrm>
            <a:off x="1334770" y="2157095"/>
            <a:ext cx="12381230" cy="6064250"/>
          </a:xfrm>
          <a:prstGeom prst="rect">
            <a:avLst/>
          </a:prstGeom>
          <a:noFill/>
        </p:spPr>
        <p:txBody>
          <a:bodyPr wrap="square" rtlCol="0" anchor="t">
            <a:noAutofit/>
          </a:bodyPr>
          <a:lstStyle/>
          <a:p>
            <a:pPr algn="just"/>
            <a:r>
              <a:rPr lang="en-US" altLang="en-US" sz="7200">
                <a:latin typeface="Brush Script MT" panose="03060802040406070304" charset="0"/>
                <a:cs typeface="Brush Script MT" panose="03060802040406070304" charset="0"/>
              </a:rPr>
              <a:t>Penataan arsip inaktif menggunakan bentuk Sentralisasi yaitu penataan dan penyimpanan arsip yang tercipta oleh Perangkat Daerah secara terpusat di Pusat Arsip Inaktif (Records Center).</a:t>
            </a:r>
          </a:p>
          <a:p>
            <a:pPr algn="just"/>
            <a:endParaRPr lang="en-US" altLang="en-US" sz="7200">
              <a:latin typeface="Brush Script MT" panose="03060802040406070304" charset="0"/>
              <a:cs typeface="Brush Script MT" panose="0306080204040607030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1" name="TextBox 41"/>
          <p:cNvSpPr txBox="1"/>
          <p:nvPr/>
        </p:nvSpPr>
        <p:spPr>
          <a:xfrm>
            <a:off x="6098222" y="3877620"/>
            <a:ext cx="2492188" cy="675005"/>
          </a:xfrm>
          <a:prstGeom prst="rect">
            <a:avLst/>
          </a:prstGeom>
        </p:spPr>
        <p:txBody>
          <a:bodyPr lIns="0" tIns="0" rIns="0" bIns="0" rtlCol="0" anchor="t">
            <a:spAutoFit/>
          </a:bodyPr>
          <a:lstStyle/>
          <a:p>
            <a:pPr algn="ctr">
              <a:lnSpc>
                <a:spcPts val="5265"/>
              </a:lnSpc>
            </a:pPr>
            <a:r>
              <a:rPr lang="en-US" sz="4700" b="1">
                <a:solidFill>
                  <a:srgbClr val="FFFFFF"/>
                </a:solidFill>
                <a:latin typeface="Poppins Bold" panose="00000800000000000000"/>
                <a:ea typeface="Poppins Bold" panose="00000800000000000000"/>
                <a:cs typeface="Poppins Bold" panose="00000800000000000000"/>
                <a:sym typeface="Poppins Bold" panose="00000800000000000000"/>
              </a:rPr>
              <a:t>NAKTIF</a:t>
            </a:r>
          </a:p>
        </p:txBody>
      </p:sp>
      <p:sp>
        <p:nvSpPr>
          <p:cNvPr id="42" name="TextBox 42"/>
          <p:cNvSpPr txBox="1"/>
          <p:nvPr/>
        </p:nvSpPr>
        <p:spPr>
          <a:xfrm>
            <a:off x="9939902" y="5035915"/>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 name="Text Box 1"/>
          <p:cNvSpPr txBox="1"/>
          <p:nvPr/>
        </p:nvSpPr>
        <p:spPr>
          <a:xfrm>
            <a:off x="1676400" y="419100"/>
            <a:ext cx="9144000" cy="645160"/>
          </a:xfrm>
          <a:prstGeom prst="rect">
            <a:avLst/>
          </a:prstGeom>
          <a:noFill/>
        </p:spPr>
        <p:txBody>
          <a:bodyPr wrap="square" rtlCol="0" anchor="t">
            <a:spAutoFit/>
          </a:bodyPr>
          <a:lstStyle/>
          <a:p>
            <a:r>
              <a:rPr lang="en-US" altLang="en-US" sz="3600">
                <a:latin typeface="Arial Black" panose="020B0A04020102020204" charset="0"/>
                <a:cs typeface="Arial Black" panose="020B0A04020102020204" charset="0"/>
              </a:rPr>
              <a:t>ASAS PENATAAN ARSIP INAKTIF</a:t>
            </a:r>
            <a:endParaRPr lang="en-US" sz="3600">
              <a:latin typeface="Arial Black" panose="020B0A04020102020204" charset="0"/>
              <a:cs typeface="Arial Black" panose="020B0A04020102020204" charset="0"/>
            </a:endParaRPr>
          </a:p>
        </p:txBody>
      </p:sp>
      <p:graphicFrame>
        <p:nvGraphicFramePr>
          <p:cNvPr id="23" name="Diagram 22"/>
          <p:cNvGraphicFramePr/>
          <p:nvPr/>
        </p:nvGraphicFramePr>
        <p:xfrm>
          <a:off x="914400" y="1638300"/>
          <a:ext cx="11837670" cy="77997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90055" y="360220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1" name="TextBox 41"/>
          <p:cNvSpPr txBox="1"/>
          <p:nvPr/>
        </p:nvSpPr>
        <p:spPr>
          <a:xfrm>
            <a:off x="6098222" y="3877620"/>
            <a:ext cx="2492188" cy="675005"/>
          </a:xfrm>
          <a:prstGeom prst="rect">
            <a:avLst/>
          </a:prstGeom>
        </p:spPr>
        <p:txBody>
          <a:bodyPr lIns="0" tIns="0" rIns="0" bIns="0" rtlCol="0" anchor="t">
            <a:spAutoFit/>
          </a:bodyPr>
          <a:lstStyle/>
          <a:p>
            <a:pPr algn="ctr">
              <a:lnSpc>
                <a:spcPts val="5265"/>
              </a:lnSpc>
            </a:pPr>
            <a:r>
              <a:rPr lang="en-US" sz="4700" b="1">
                <a:solidFill>
                  <a:srgbClr val="FFFFFF"/>
                </a:solidFill>
                <a:latin typeface="Poppins Bold" panose="00000800000000000000"/>
                <a:ea typeface="Poppins Bold" panose="00000800000000000000"/>
                <a:cs typeface="Poppins Bold" panose="00000800000000000000"/>
                <a:sym typeface="Poppins Bold" panose="00000800000000000000"/>
              </a:rPr>
              <a:t>NAKTIF</a:t>
            </a:r>
          </a:p>
        </p:txBody>
      </p:sp>
      <p:sp>
        <p:nvSpPr>
          <p:cNvPr id="42" name="TextBox 42"/>
          <p:cNvSpPr txBox="1"/>
          <p:nvPr/>
        </p:nvSpPr>
        <p:spPr>
          <a:xfrm>
            <a:off x="9939902" y="5035915"/>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4" name="Text Box 23"/>
          <p:cNvSpPr txBox="1"/>
          <p:nvPr/>
        </p:nvSpPr>
        <p:spPr>
          <a:xfrm>
            <a:off x="1066800" y="419100"/>
            <a:ext cx="10274300" cy="2122805"/>
          </a:xfrm>
          <a:prstGeom prst="rect">
            <a:avLst/>
          </a:prstGeom>
          <a:noFill/>
        </p:spPr>
        <p:txBody>
          <a:bodyPr wrap="square" rtlCol="0" anchor="t">
            <a:spAutoFit/>
          </a:bodyPr>
          <a:lstStyle/>
          <a:p>
            <a:r>
              <a:rPr lang="en-US" altLang="en-US" sz="4400">
                <a:latin typeface="Arial Black" panose="020B0A04020102020204" charset="0"/>
                <a:cs typeface="Arial Black" panose="020B0A04020102020204" charset="0"/>
              </a:rPr>
              <a:t>Sarana Penataan </a:t>
            </a:r>
          </a:p>
          <a:p>
            <a:r>
              <a:rPr lang="en-US" altLang="en-US" sz="4400">
                <a:latin typeface="Arial Black" panose="020B0A04020102020204" charset="0"/>
                <a:cs typeface="Arial Black" panose="020B0A04020102020204" charset="0"/>
              </a:rPr>
              <a:t>Arsip Inaktif</a:t>
            </a:r>
          </a:p>
          <a:p>
            <a:endParaRPr lang="en-US" sz="4400">
              <a:latin typeface="Arial Black" panose="020B0A04020102020204" charset="0"/>
              <a:cs typeface="Arial Black" panose="020B0A04020102020204" charset="0"/>
            </a:endParaRPr>
          </a:p>
        </p:txBody>
      </p:sp>
      <p:sp>
        <p:nvSpPr>
          <p:cNvPr id="25" name="TextBox 9"/>
          <p:cNvSpPr txBox="1"/>
          <p:nvPr/>
        </p:nvSpPr>
        <p:spPr>
          <a:xfrm>
            <a:off x="1143000" y="2461895"/>
            <a:ext cx="6543040" cy="7825105"/>
          </a:xfrm>
          <a:prstGeom prst="rect">
            <a:avLst/>
          </a:prstGeom>
        </p:spPr>
        <p:txBody>
          <a:bodyPr wrap="square" lIns="0" tIns="0" rIns="0" bIns="0" rtlCol="0" anchor="t">
            <a:noAutofit/>
          </a:bodyPr>
          <a:lstStyle/>
          <a:p>
            <a:pPr marL="742950" lvl="1" indent="-285750">
              <a:buFont typeface="Arial" panose="020B0604020202020204" pitchFamily="34" charset="0"/>
              <a:buChar char="•"/>
            </a:pPr>
            <a:r>
              <a:rPr lang="en-US" sz="4800" b="1" dirty="0">
                <a:solidFill>
                  <a:srgbClr val="16214B"/>
                </a:solidFill>
                <a:latin typeface="Montserrat" panose="00000500000000000000"/>
              </a:rPr>
              <a:t>Record Center</a:t>
            </a:r>
          </a:p>
          <a:p>
            <a:pPr marL="285750" indent="-285750">
              <a:buFont typeface="Arial" panose="020B0604020202020204" pitchFamily="34" charset="0"/>
              <a:buChar char="•"/>
            </a:pPr>
            <a:r>
              <a:rPr lang="en-US" sz="4800" b="1" dirty="0" err="1">
                <a:solidFill>
                  <a:srgbClr val="16214B"/>
                </a:solidFill>
                <a:latin typeface="Montserrat" panose="00000500000000000000"/>
              </a:rPr>
              <a:t>Kode</a:t>
            </a:r>
            <a:r>
              <a:rPr lang="en-US" sz="4800" b="1" dirty="0">
                <a:solidFill>
                  <a:srgbClr val="16214B"/>
                </a:solidFill>
                <a:latin typeface="Montserrat" panose="00000500000000000000"/>
              </a:rPr>
              <a:t> </a:t>
            </a:r>
            <a:r>
              <a:rPr lang="en-US" sz="4800" b="1" dirty="0" err="1">
                <a:solidFill>
                  <a:srgbClr val="16214B"/>
                </a:solidFill>
                <a:latin typeface="Montserrat" panose="00000500000000000000"/>
              </a:rPr>
              <a:t>Klasifikasi</a:t>
            </a:r>
            <a:endParaRPr lang="en-US" sz="4800" b="1" dirty="0">
              <a:solidFill>
                <a:srgbClr val="16214B"/>
              </a:solidFill>
              <a:latin typeface="Montserrat" panose="00000500000000000000"/>
            </a:endParaRPr>
          </a:p>
          <a:p>
            <a:pPr marL="285750" indent="-285750">
              <a:buFont typeface="Arial" panose="020B0604020202020204" pitchFamily="34" charset="0"/>
              <a:buChar char="•"/>
            </a:pPr>
            <a:r>
              <a:rPr lang="en-US" sz="4800" b="1" dirty="0" err="1">
                <a:solidFill>
                  <a:srgbClr val="16214B"/>
                </a:solidFill>
                <a:latin typeface="Montserrat" panose="00000500000000000000"/>
              </a:rPr>
              <a:t>Jadwal</a:t>
            </a:r>
            <a:r>
              <a:rPr lang="en-US" sz="4800" b="1" dirty="0">
                <a:solidFill>
                  <a:srgbClr val="16214B"/>
                </a:solidFill>
                <a:latin typeface="Montserrat" panose="00000500000000000000"/>
              </a:rPr>
              <a:t> </a:t>
            </a:r>
            <a:r>
              <a:rPr lang="en-US" sz="4800" b="1" dirty="0" err="1">
                <a:solidFill>
                  <a:srgbClr val="16214B"/>
                </a:solidFill>
                <a:latin typeface="Montserrat" panose="00000500000000000000"/>
              </a:rPr>
              <a:t>Retensi</a:t>
            </a:r>
            <a:r>
              <a:rPr lang="en-US" sz="4800" b="1" dirty="0">
                <a:solidFill>
                  <a:srgbClr val="16214B"/>
                </a:solidFill>
                <a:latin typeface="Montserrat" panose="00000500000000000000"/>
              </a:rPr>
              <a:t> </a:t>
            </a:r>
            <a:r>
              <a:rPr lang="en-US" sz="4800" b="1" dirty="0" err="1">
                <a:solidFill>
                  <a:srgbClr val="16214B"/>
                </a:solidFill>
                <a:latin typeface="Montserrat" panose="00000500000000000000"/>
              </a:rPr>
              <a:t>Arsip</a:t>
            </a:r>
            <a:endParaRPr lang="en-US" sz="4800" b="1" dirty="0">
              <a:solidFill>
                <a:srgbClr val="16214B"/>
              </a:solidFill>
              <a:latin typeface="Montserrat" panose="00000500000000000000"/>
            </a:endParaRPr>
          </a:p>
          <a:p>
            <a:pPr marL="285750" indent="-285750">
              <a:buFont typeface="Arial" panose="020B0604020202020204" pitchFamily="34" charset="0"/>
              <a:buChar char="•"/>
            </a:pPr>
            <a:r>
              <a:rPr lang="en-US" sz="4800" b="1" dirty="0" err="1">
                <a:solidFill>
                  <a:srgbClr val="16214B"/>
                </a:solidFill>
                <a:latin typeface="Montserrat" panose="00000500000000000000"/>
              </a:rPr>
              <a:t>Kartu</a:t>
            </a:r>
            <a:r>
              <a:rPr lang="en-US" sz="4800" b="1" dirty="0">
                <a:solidFill>
                  <a:srgbClr val="16214B"/>
                </a:solidFill>
                <a:latin typeface="Montserrat" panose="00000500000000000000"/>
              </a:rPr>
              <a:t> </a:t>
            </a:r>
            <a:r>
              <a:rPr lang="en-US" sz="4800" b="1" dirty="0" err="1">
                <a:solidFill>
                  <a:srgbClr val="16214B"/>
                </a:solidFill>
                <a:latin typeface="Montserrat" panose="00000500000000000000"/>
              </a:rPr>
              <a:t>Diskripsi</a:t>
            </a:r>
            <a:endParaRPr lang="en-US" sz="4800" b="1" dirty="0">
              <a:solidFill>
                <a:srgbClr val="16214B"/>
              </a:solidFill>
              <a:latin typeface="Montserrat" panose="00000500000000000000"/>
            </a:endParaRPr>
          </a:p>
          <a:p>
            <a:pPr marL="285750" indent="-285750">
              <a:buFont typeface="Arial" panose="020B0604020202020204" pitchFamily="34" charset="0"/>
              <a:buChar char="•"/>
            </a:pPr>
            <a:r>
              <a:rPr lang="en-US" sz="4800" b="1" dirty="0" err="1">
                <a:solidFill>
                  <a:srgbClr val="16214B"/>
                </a:solidFill>
                <a:latin typeface="Montserrat" panose="00000500000000000000"/>
              </a:rPr>
              <a:t>Kertas</a:t>
            </a:r>
            <a:r>
              <a:rPr lang="en-US" sz="4800" b="1" dirty="0">
                <a:solidFill>
                  <a:srgbClr val="16214B"/>
                </a:solidFill>
                <a:latin typeface="Montserrat" panose="00000500000000000000"/>
              </a:rPr>
              <a:t> </a:t>
            </a:r>
            <a:r>
              <a:rPr lang="en-US" sz="4800" b="1" dirty="0" err="1">
                <a:solidFill>
                  <a:srgbClr val="16214B"/>
                </a:solidFill>
                <a:latin typeface="Montserrat" panose="00000500000000000000"/>
              </a:rPr>
              <a:t>Pembungkus</a:t>
            </a:r>
            <a:endParaRPr lang="en-US" sz="4800" b="1" dirty="0">
              <a:solidFill>
                <a:srgbClr val="16214B"/>
              </a:solidFill>
              <a:latin typeface="Montserrat" panose="00000500000000000000"/>
            </a:endParaRPr>
          </a:p>
          <a:p>
            <a:pPr marL="285750" indent="-285750">
              <a:buFont typeface="Arial" panose="020B0604020202020204" pitchFamily="34" charset="0"/>
              <a:buChar char="•"/>
            </a:pPr>
            <a:r>
              <a:rPr lang="en-US" sz="4800" b="1" dirty="0">
                <a:solidFill>
                  <a:srgbClr val="16214B"/>
                </a:solidFill>
                <a:latin typeface="Montserrat" panose="00000500000000000000"/>
              </a:rPr>
              <a:t>Boks </a:t>
            </a:r>
            <a:r>
              <a:rPr lang="en-US" sz="4800" b="1" dirty="0" err="1">
                <a:solidFill>
                  <a:srgbClr val="16214B"/>
                </a:solidFill>
                <a:latin typeface="Montserrat" panose="00000500000000000000"/>
              </a:rPr>
              <a:t>Arsip</a:t>
            </a:r>
            <a:r>
              <a:rPr lang="en-US" sz="4800" b="1" dirty="0">
                <a:solidFill>
                  <a:srgbClr val="16214B"/>
                </a:solidFill>
                <a:latin typeface="Montserrat" panose="00000500000000000000"/>
              </a:rPr>
              <a:t> </a:t>
            </a:r>
          </a:p>
          <a:p>
            <a:pPr marL="285750" indent="-285750">
              <a:buFont typeface="Arial" panose="020B0604020202020204" pitchFamily="34" charset="0"/>
              <a:buChar char="•"/>
            </a:pPr>
            <a:r>
              <a:rPr lang="en-US" sz="4800" b="1" dirty="0">
                <a:solidFill>
                  <a:srgbClr val="16214B"/>
                </a:solidFill>
                <a:latin typeface="Montserrat" panose="00000500000000000000"/>
              </a:rPr>
              <a:t>Label Boks Arsip</a:t>
            </a:r>
          </a:p>
        </p:txBody>
      </p:sp>
      <p:pic>
        <p:nvPicPr>
          <p:cNvPr id="26" name="Picture 2" descr="How to Set Up a Home Filing System"/>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187" t="479" r="25111" b="-479"/>
          <a:stretch>
            <a:fillRect/>
          </a:stretch>
        </p:blipFill>
        <p:spPr bwMode="auto">
          <a:xfrm>
            <a:off x="8229600" y="1311910"/>
            <a:ext cx="5226050" cy="7329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1" name="TextBox 41"/>
          <p:cNvSpPr txBox="1"/>
          <p:nvPr/>
        </p:nvSpPr>
        <p:spPr>
          <a:xfrm>
            <a:off x="6098222" y="3877620"/>
            <a:ext cx="2492188" cy="675005"/>
          </a:xfrm>
          <a:prstGeom prst="rect">
            <a:avLst/>
          </a:prstGeom>
        </p:spPr>
        <p:txBody>
          <a:bodyPr lIns="0" tIns="0" rIns="0" bIns="0" rtlCol="0" anchor="t">
            <a:spAutoFit/>
          </a:bodyPr>
          <a:lstStyle/>
          <a:p>
            <a:pPr algn="ctr">
              <a:lnSpc>
                <a:spcPts val="5265"/>
              </a:lnSpc>
            </a:pPr>
            <a:r>
              <a:rPr lang="en-US" sz="4700" b="1">
                <a:solidFill>
                  <a:srgbClr val="FFFFFF"/>
                </a:solidFill>
                <a:latin typeface="Poppins Bold" panose="00000800000000000000"/>
                <a:ea typeface="Poppins Bold" panose="00000800000000000000"/>
                <a:cs typeface="Poppins Bold" panose="00000800000000000000"/>
                <a:sym typeface="Poppins Bold" panose="00000800000000000000"/>
              </a:rPr>
              <a:t>NAKTIF</a:t>
            </a:r>
          </a:p>
        </p:txBody>
      </p:sp>
      <p:sp>
        <p:nvSpPr>
          <p:cNvPr id="42" name="TextBox 42"/>
          <p:cNvSpPr txBox="1"/>
          <p:nvPr/>
        </p:nvSpPr>
        <p:spPr>
          <a:xfrm>
            <a:off x="9939902" y="5035915"/>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pic>
        <p:nvPicPr>
          <p:cNvPr id="2" name="Content Placeholder 8"/>
          <p:cNvPicPr>
            <a:picLocks noChangeAspect="1"/>
          </p:cNvPicPr>
          <p:nvPr/>
        </p:nvPicPr>
        <p:blipFill>
          <a:blip r:embed="rId3" cstate="print"/>
          <a:srcRect t="12902" b="12902"/>
          <a:stretch>
            <a:fillRect/>
          </a:stretch>
        </p:blipFill>
        <p:spPr>
          <a:xfrm>
            <a:off x="990600" y="1638300"/>
            <a:ext cx="12155170" cy="7619365"/>
          </a:xfrm>
          <a:prstGeom prst="rect">
            <a:avLst/>
          </a:prstGeom>
          <a:ln w="127000" cap="rnd">
            <a:solidFill>
              <a:srgbClr val="FFFFFF"/>
            </a:solidFill>
          </a:ln>
          <a:effectLst/>
          <a:scene3d>
            <a:camera prst="orthographicFront"/>
            <a:lightRig rig="twoPt" dir="t">
              <a:rot lat="0" lon="0" rev="7800000"/>
            </a:lightRig>
          </a:scene3d>
          <a:sp3d contourW="6350">
            <a:bevelT w="50800" h="16510"/>
            <a:contourClr>
              <a:srgbClr val="C0C0C0"/>
            </a:contourClr>
          </a:sp3d>
        </p:spPr>
      </p:pic>
      <p:sp>
        <p:nvSpPr>
          <p:cNvPr id="23" name="Text Box 22"/>
          <p:cNvSpPr txBox="1"/>
          <p:nvPr/>
        </p:nvSpPr>
        <p:spPr>
          <a:xfrm>
            <a:off x="228600" y="342900"/>
            <a:ext cx="9144000" cy="706755"/>
          </a:xfrm>
          <a:prstGeom prst="rect">
            <a:avLst/>
          </a:prstGeom>
          <a:noFill/>
        </p:spPr>
        <p:txBody>
          <a:bodyPr wrap="square" rtlCol="0" anchor="t">
            <a:spAutoFit/>
          </a:bodyPr>
          <a:lstStyle/>
          <a:p>
            <a:r>
              <a:rPr lang="en-US" altLang="en-US" sz="4000">
                <a:latin typeface="Arial Black" panose="020B0A04020102020204" charset="0"/>
                <a:cs typeface="Arial Black" panose="020B0A04020102020204" charset="0"/>
              </a:rPr>
              <a:t>RECORD CENTER</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1" name="TextBox 41"/>
          <p:cNvSpPr txBox="1"/>
          <p:nvPr/>
        </p:nvSpPr>
        <p:spPr>
          <a:xfrm>
            <a:off x="6098222" y="3877620"/>
            <a:ext cx="2492188" cy="675005"/>
          </a:xfrm>
          <a:prstGeom prst="rect">
            <a:avLst/>
          </a:prstGeom>
        </p:spPr>
        <p:txBody>
          <a:bodyPr lIns="0" tIns="0" rIns="0" bIns="0" rtlCol="0" anchor="t">
            <a:spAutoFit/>
          </a:bodyPr>
          <a:lstStyle/>
          <a:p>
            <a:pPr algn="ctr">
              <a:lnSpc>
                <a:spcPts val="5265"/>
              </a:lnSpc>
            </a:pPr>
            <a:r>
              <a:rPr lang="en-US" sz="4700" b="1">
                <a:solidFill>
                  <a:srgbClr val="FFFFFF"/>
                </a:solidFill>
                <a:latin typeface="Poppins Bold" panose="00000800000000000000"/>
                <a:ea typeface="Poppins Bold" panose="00000800000000000000"/>
                <a:cs typeface="Poppins Bold" panose="00000800000000000000"/>
                <a:sym typeface="Poppins Bold" panose="00000800000000000000"/>
              </a:rPr>
              <a:t>NAKTIF</a:t>
            </a:r>
          </a:p>
        </p:txBody>
      </p:sp>
      <p:sp>
        <p:nvSpPr>
          <p:cNvPr id="42" name="TextBox 42"/>
          <p:cNvSpPr txBox="1"/>
          <p:nvPr/>
        </p:nvSpPr>
        <p:spPr>
          <a:xfrm>
            <a:off x="9939902" y="5035915"/>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pic>
        <p:nvPicPr>
          <p:cNvPr id="2" name="Picture 2" descr="H:\BPSDM 22 Agt 2022\klasifikasi.jpg"/>
          <p:cNvPicPr>
            <a:picLocks noChangeAspect="1" noChangeArrowheads="1"/>
          </p:cNvPicPr>
          <p:nvPr/>
        </p:nvPicPr>
        <p:blipFill>
          <a:blip r:embed="rId3" cstate="print"/>
          <a:srcRect t="17072" b="17072"/>
          <a:stretch>
            <a:fillRect/>
          </a:stretch>
        </p:blipFill>
        <p:spPr>
          <a:xfrm>
            <a:off x="0" y="1562100"/>
            <a:ext cx="12968605" cy="8094345"/>
          </a:xfrm>
          <a:prstGeom prst="rect">
            <a:avLst/>
          </a:prstGeom>
          <a:effectLst/>
        </p:spPr>
      </p:pic>
      <p:sp>
        <p:nvSpPr>
          <p:cNvPr id="23" name="Text Box 22"/>
          <p:cNvSpPr txBox="1"/>
          <p:nvPr/>
        </p:nvSpPr>
        <p:spPr>
          <a:xfrm>
            <a:off x="228600" y="342900"/>
            <a:ext cx="9144000" cy="706755"/>
          </a:xfrm>
          <a:prstGeom prst="rect">
            <a:avLst/>
          </a:prstGeom>
          <a:noFill/>
        </p:spPr>
        <p:txBody>
          <a:bodyPr wrap="square" rtlCol="0" anchor="t">
            <a:spAutoFit/>
          </a:bodyPr>
          <a:lstStyle/>
          <a:p>
            <a:r>
              <a:rPr lang="en-US" altLang="en-US" sz="4000">
                <a:latin typeface="Arial Black" panose="020B0A04020102020204" charset="0"/>
                <a:cs typeface="Arial Black" panose="020B0A04020102020204" charset="0"/>
              </a:rPr>
              <a:t>KODE KLASIFIKASI ARSIP</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1" name="TextBox 41"/>
          <p:cNvSpPr txBox="1"/>
          <p:nvPr/>
        </p:nvSpPr>
        <p:spPr>
          <a:xfrm>
            <a:off x="6098222" y="3877620"/>
            <a:ext cx="2492188" cy="675005"/>
          </a:xfrm>
          <a:prstGeom prst="rect">
            <a:avLst/>
          </a:prstGeom>
        </p:spPr>
        <p:txBody>
          <a:bodyPr lIns="0" tIns="0" rIns="0" bIns="0" rtlCol="0" anchor="t">
            <a:spAutoFit/>
          </a:bodyPr>
          <a:lstStyle/>
          <a:p>
            <a:pPr algn="ctr">
              <a:lnSpc>
                <a:spcPts val="5265"/>
              </a:lnSpc>
            </a:pPr>
            <a:r>
              <a:rPr lang="en-US" sz="4700" b="1">
                <a:solidFill>
                  <a:srgbClr val="FFFFFF"/>
                </a:solidFill>
                <a:latin typeface="Poppins Bold" panose="00000800000000000000"/>
                <a:ea typeface="Poppins Bold" panose="00000800000000000000"/>
                <a:cs typeface="Poppins Bold" panose="00000800000000000000"/>
                <a:sym typeface="Poppins Bold" panose="00000800000000000000"/>
              </a:rPr>
              <a:t>NAKTIF</a:t>
            </a:r>
          </a:p>
        </p:txBody>
      </p:sp>
      <p:sp>
        <p:nvSpPr>
          <p:cNvPr id="42" name="TextBox 42"/>
          <p:cNvSpPr txBox="1"/>
          <p:nvPr/>
        </p:nvSpPr>
        <p:spPr>
          <a:xfrm>
            <a:off x="9939902" y="5035915"/>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pic>
        <p:nvPicPr>
          <p:cNvPr id="2" name="Picture 1"/>
          <p:cNvPicPr>
            <a:picLocks noChangeAspect="1"/>
          </p:cNvPicPr>
          <p:nvPr/>
        </p:nvPicPr>
        <p:blipFill>
          <a:blip r:embed="rId3" cstate="print"/>
          <a:stretch>
            <a:fillRect/>
          </a:stretch>
        </p:blipFill>
        <p:spPr>
          <a:xfrm>
            <a:off x="278765" y="1143000"/>
            <a:ext cx="12870815" cy="8077200"/>
          </a:xfrm>
          <a:prstGeom prst="rect">
            <a:avLst/>
          </a:prstGeom>
        </p:spPr>
      </p:pic>
      <p:sp>
        <p:nvSpPr>
          <p:cNvPr id="23" name="Text Box 22"/>
          <p:cNvSpPr txBox="1"/>
          <p:nvPr/>
        </p:nvSpPr>
        <p:spPr>
          <a:xfrm>
            <a:off x="1981200" y="114300"/>
            <a:ext cx="9385935" cy="1203325"/>
          </a:xfrm>
          <a:prstGeom prst="rect">
            <a:avLst/>
          </a:prstGeom>
          <a:noFill/>
        </p:spPr>
        <p:txBody>
          <a:bodyPr wrap="square" rtlCol="0" anchor="t">
            <a:noAutofit/>
          </a:bodyPr>
          <a:lstStyle/>
          <a:p>
            <a:r>
              <a:rPr lang="en-US" altLang="en-US" sz="4000">
                <a:latin typeface="Arial Black" panose="020B0A04020102020204" charset="0"/>
                <a:cs typeface="Arial Black" panose="020B0A04020102020204" charset="0"/>
                <a:sym typeface="+mn-ea"/>
              </a:rPr>
              <a:t>JADWAL RETENSI ARSIP (JRA)</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1119504" y="214312"/>
            <a:ext cx="14882496" cy="1028700"/>
            <a:chOff x="-838086" y="0"/>
            <a:chExt cx="10692549" cy="2435176"/>
          </a:xfrm>
          <a:effectLst/>
        </p:grpSpPr>
        <p:sp>
          <p:nvSpPr>
            <p:cNvPr id="5" name="TextBox 3"/>
            <p:cNvSpPr txBox="1"/>
            <p:nvPr/>
          </p:nvSpPr>
          <p:spPr>
            <a:xfrm>
              <a:off x="-838086" y="0"/>
              <a:ext cx="10692549" cy="1638483"/>
            </a:xfrm>
            <a:prstGeom prst="rect">
              <a:avLst/>
            </a:prstGeom>
          </p:spPr>
          <p:txBody>
            <a:bodyPr wrap="square" lIns="0" tIns="0" rIns="0" bIns="0" rtlCol="0" anchor="t">
              <a:spAutoFit/>
            </a:bodyPr>
            <a:lstStyle/>
            <a:p>
              <a:pPr>
                <a:lnSpc>
                  <a:spcPts val="5400"/>
                </a:lnSpc>
              </a:pPr>
              <a:r>
                <a:rPr lang="de-DE" sz="4220" dirty="0">
                  <a:solidFill>
                    <a:srgbClr val="0C45A6"/>
                  </a:solidFill>
                  <a:highlight>
                    <a:srgbClr val="00FF00"/>
                  </a:highlight>
                  <a:latin typeface="Arial Black" panose="020B0A04020102020204" charset="0"/>
                  <a:cs typeface="Arial Black" panose="020B0A04020102020204" charset="0"/>
                </a:rPr>
                <a:t>KARTU DISKRIPSI DAN KERTAS PEMBUNGKUS</a:t>
              </a:r>
            </a:p>
          </p:txBody>
        </p:sp>
        <p:sp>
          <p:nvSpPr>
            <p:cNvPr id="6" name="AutoShape 4"/>
            <p:cNvSpPr/>
            <p:nvPr/>
          </p:nvSpPr>
          <p:spPr>
            <a:xfrm>
              <a:off x="4505628" y="2347799"/>
              <a:ext cx="843207" cy="87377"/>
            </a:xfrm>
            <a:prstGeom prst="rect">
              <a:avLst/>
            </a:prstGeom>
            <a:solidFill>
              <a:srgbClr val="0C45A6"/>
            </a:solidFill>
          </p:spPr>
        </p:sp>
      </p:grpSp>
      <p:pic>
        <p:nvPicPr>
          <p:cNvPr id="9" name="Picture 8" descr="kartu diskripsi.jpg"/>
          <p:cNvPicPr>
            <a:picLocks noChangeAspect="1"/>
          </p:cNvPicPr>
          <p:nvPr/>
        </p:nvPicPr>
        <p:blipFill>
          <a:blip r:embed="rId2" cstate="print"/>
          <a:stretch>
            <a:fillRect/>
          </a:stretch>
        </p:blipFill>
        <p:spPr>
          <a:xfrm>
            <a:off x="930275" y="1607185"/>
            <a:ext cx="7339965" cy="8555990"/>
          </a:xfrm>
          <a:prstGeom prst="rect">
            <a:avLst/>
          </a:prstGeom>
          <a:ln>
            <a:noFill/>
          </a:ln>
          <a:effectLst/>
        </p:spPr>
      </p:pic>
      <p:pic>
        <p:nvPicPr>
          <p:cNvPr id="10" name="Picture 9" descr="P_20180531_110601.jpg"/>
          <p:cNvPicPr>
            <a:picLocks noChangeAspect="1"/>
          </p:cNvPicPr>
          <p:nvPr/>
        </p:nvPicPr>
        <p:blipFill>
          <a:blip r:embed="rId3" cstate="print"/>
          <a:stretch>
            <a:fillRect/>
          </a:stretch>
        </p:blipFill>
        <p:spPr>
          <a:xfrm>
            <a:off x="8839200" y="1562100"/>
            <a:ext cx="6829425" cy="3480435"/>
          </a:xfrm>
          <a:prstGeom prst="rect">
            <a:avLst/>
          </a:prstGeom>
          <a:ln>
            <a:noFill/>
          </a:ln>
          <a:effectLst/>
        </p:spPr>
      </p:pic>
      <p:pic>
        <p:nvPicPr>
          <p:cNvPr id="11" name="Picture 10" descr="P_20180531_112807.jpg"/>
          <p:cNvPicPr>
            <a:picLocks noChangeAspect="1"/>
          </p:cNvPicPr>
          <p:nvPr/>
        </p:nvPicPr>
        <p:blipFill>
          <a:blip r:embed="rId4" cstate="print"/>
          <a:stretch>
            <a:fillRect/>
          </a:stretch>
        </p:blipFill>
        <p:spPr>
          <a:xfrm>
            <a:off x="10313035" y="5127625"/>
            <a:ext cx="6647180" cy="4551045"/>
          </a:xfrm>
          <a:prstGeom prst="rect">
            <a:avLst/>
          </a:prstGeom>
          <a:ln>
            <a:noFill/>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2286000" y="321469"/>
            <a:ext cx="13528353" cy="1028700"/>
            <a:chOff x="0" y="0"/>
            <a:chExt cx="11009863" cy="2435176"/>
          </a:xfrm>
        </p:grpSpPr>
        <p:sp>
          <p:nvSpPr>
            <p:cNvPr id="5" name="TextBox 3"/>
            <p:cNvSpPr txBox="1"/>
            <p:nvPr/>
          </p:nvSpPr>
          <p:spPr>
            <a:xfrm>
              <a:off x="0" y="0"/>
              <a:ext cx="11009863" cy="1638483"/>
            </a:xfrm>
            <a:prstGeom prst="rect">
              <a:avLst/>
            </a:prstGeom>
          </p:spPr>
          <p:txBody>
            <a:bodyPr wrap="square" lIns="0" tIns="0" rIns="0" bIns="0" rtlCol="0" anchor="t">
              <a:spAutoFit/>
            </a:bodyPr>
            <a:lstStyle/>
            <a:p>
              <a:pPr>
                <a:lnSpc>
                  <a:spcPts val="5400"/>
                </a:lnSpc>
              </a:pPr>
              <a:r>
                <a:rPr lang="nb-NO" sz="5400" dirty="0">
                  <a:solidFill>
                    <a:srgbClr val="0C45A6"/>
                  </a:solidFill>
                  <a:latin typeface="Arial Black" panose="020B0A04020102020204" charset="0"/>
                  <a:cs typeface="Arial Black" panose="020B0A04020102020204" charset="0"/>
                </a:rPr>
                <a:t>BOKS ARSIP DAN LABEL BOKS</a:t>
              </a:r>
              <a:endParaRPr lang="en-US" sz="5400" dirty="0">
                <a:solidFill>
                  <a:srgbClr val="0C45A6"/>
                </a:solidFill>
                <a:latin typeface="Arial Black" panose="020B0A04020102020204" charset="0"/>
                <a:cs typeface="Arial Black" panose="020B0A04020102020204" charset="0"/>
              </a:endParaRPr>
            </a:p>
          </p:txBody>
        </p:sp>
        <p:sp>
          <p:nvSpPr>
            <p:cNvPr id="6" name="AutoShape 4"/>
            <p:cNvSpPr/>
            <p:nvPr/>
          </p:nvSpPr>
          <p:spPr>
            <a:xfrm>
              <a:off x="4505628" y="2347799"/>
              <a:ext cx="843207" cy="87377"/>
            </a:xfrm>
            <a:prstGeom prst="rect">
              <a:avLst/>
            </a:prstGeom>
            <a:solidFill>
              <a:srgbClr val="0C45A6"/>
            </a:solidFill>
          </p:spPr>
        </p:sp>
      </p:grpSp>
      <p:pic>
        <p:nvPicPr>
          <p:cNvPr id="9" name="Picture Placeholder 9"/>
          <p:cNvPicPr>
            <a:picLocks noChangeAspect="1"/>
          </p:cNvPicPr>
          <p:nvPr/>
        </p:nvPicPr>
        <p:blipFill rotWithShape="1">
          <a:blip r:embed="rId2" cstate="print"/>
          <a:srcRect t="3607" b="3607"/>
          <a:stretch>
            <a:fillRect/>
          </a:stretch>
        </p:blipFill>
        <p:spPr>
          <a:xfrm>
            <a:off x="10241915" y="1713865"/>
            <a:ext cx="6760210" cy="4251960"/>
          </a:xfrm>
          <a:prstGeom prst="rect">
            <a:avLst/>
          </a:prstGeom>
          <a:effectLst/>
        </p:spPr>
      </p:pic>
      <p:pic>
        <p:nvPicPr>
          <p:cNvPr id="10" name="Picture 1" descr="I:\2. P Pembenahan\dispermades\IMG-20180610-WA0009.jpg"/>
          <p:cNvPicPr>
            <a:picLocks noChangeAspect="1" noChangeArrowheads="1"/>
          </p:cNvPicPr>
          <p:nvPr/>
        </p:nvPicPr>
        <p:blipFill>
          <a:blip r:embed="rId3" cstate="print"/>
          <a:srcRect/>
          <a:stretch>
            <a:fillRect/>
          </a:stretch>
        </p:blipFill>
        <p:spPr bwMode="auto">
          <a:xfrm>
            <a:off x="8915694" y="6324961"/>
            <a:ext cx="5622178" cy="3683496"/>
          </a:xfrm>
          <a:prstGeom prst="rect">
            <a:avLst/>
          </a:prstGeom>
          <a:ln>
            <a:noFill/>
          </a:ln>
          <a:effectLst/>
        </p:spPr>
      </p:pic>
      <p:pic>
        <p:nvPicPr>
          <p:cNvPr id="11" name="Picture 10" descr="contoh_box_arsip_ukuran_besar.jpg"/>
          <p:cNvPicPr>
            <a:picLocks noChangeAspect="1"/>
          </p:cNvPicPr>
          <p:nvPr/>
        </p:nvPicPr>
        <p:blipFill>
          <a:blip r:embed="rId4" cstate="print"/>
          <a:stretch>
            <a:fillRect/>
          </a:stretch>
        </p:blipFill>
        <p:spPr>
          <a:xfrm>
            <a:off x="685800" y="2628900"/>
            <a:ext cx="7626985" cy="5956300"/>
          </a:xfrm>
          <a:prstGeom prst="rect">
            <a:avLst/>
          </a:prstGeom>
          <a:ln>
            <a:noFill/>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1" name="TextBox 41"/>
          <p:cNvSpPr txBox="1"/>
          <p:nvPr/>
        </p:nvSpPr>
        <p:spPr>
          <a:xfrm>
            <a:off x="6098222" y="3877620"/>
            <a:ext cx="2492188" cy="675005"/>
          </a:xfrm>
          <a:prstGeom prst="rect">
            <a:avLst/>
          </a:prstGeom>
        </p:spPr>
        <p:txBody>
          <a:bodyPr lIns="0" tIns="0" rIns="0" bIns="0" rtlCol="0" anchor="t">
            <a:spAutoFit/>
          </a:bodyPr>
          <a:lstStyle/>
          <a:p>
            <a:pPr algn="ctr">
              <a:lnSpc>
                <a:spcPts val="5265"/>
              </a:lnSpc>
            </a:pPr>
            <a:r>
              <a:rPr lang="en-US" sz="4700" b="1">
                <a:solidFill>
                  <a:srgbClr val="FFFFFF"/>
                </a:solidFill>
                <a:latin typeface="Poppins Bold" panose="00000800000000000000"/>
                <a:ea typeface="Poppins Bold" panose="00000800000000000000"/>
                <a:cs typeface="Poppins Bold" panose="00000800000000000000"/>
                <a:sym typeface="Poppins Bold" panose="00000800000000000000"/>
              </a:rPr>
              <a:t>NAKTIF</a:t>
            </a:r>
          </a:p>
        </p:txBody>
      </p:sp>
      <p:sp>
        <p:nvSpPr>
          <p:cNvPr id="42" name="TextBox 42"/>
          <p:cNvSpPr txBox="1"/>
          <p:nvPr/>
        </p:nvSpPr>
        <p:spPr>
          <a:xfrm>
            <a:off x="9939902" y="5035915"/>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43" name="Text Box 42"/>
          <p:cNvSpPr txBox="1"/>
          <p:nvPr/>
        </p:nvSpPr>
        <p:spPr>
          <a:xfrm>
            <a:off x="914400" y="1409700"/>
            <a:ext cx="7848600" cy="7979107"/>
          </a:xfrm>
          <a:prstGeom prst="rect">
            <a:avLst/>
          </a:prstGeom>
          <a:noFill/>
        </p:spPr>
        <p:txBody>
          <a:bodyPr wrap="square" rtlCol="0" anchor="t">
            <a:spAutoFit/>
          </a:bodyPr>
          <a:lstStyle/>
          <a:p>
            <a:pPr marL="518160" lvl="1" indent="-259080" defTabSz="975360" eaLnBrk="0" fontAlgn="base" hangingPunct="0">
              <a:lnSpc>
                <a:spcPts val="4080"/>
              </a:lnSpc>
              <a:spcBef>
                <a:spcPct val="0"/>
              </a:spcBef>
              <a:spcAft>
                <a:spcPct val="0"/>
              </a:spcAft>
              <a:buFont typeface="Arial" panose="020B0604020202020204"/>
              <a:buChar char="•"/>
              <a:defRPr/>
            </a:pPr>
            <a:r>
              <a:rPr lang="en-US" sz="3600" b="1"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UU No 43 </a:t>
            </a:r>
            <a:r>
              <a:rPr lang="en-US" sz="3600" b="1"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Tahun</a:t>
            </a:r>
            <a:r>
              <a:rPr lang="en-US" sz="3600" b="1"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2009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tentang</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Kearsipan</a:t>
            </a:r>
            <a:endParaRPr lang="en-US" sz="3600" spc="121" dirty="0">
              <a:solidFill>
                <a:srgbClr val="1C2327"/>
              </a:solidFill>
              <a:latin typeface="Aharoni" panose="02010803020104030203" pitchFamily="2" charset="-79"/>
              <a:ea typeface="Open Sans" panose="020B0604020202020204" charset="0"/>
              <a:cs typeface="Aharoni" panose="02010803020104030203" pitchFamily="2" charset="-79"/>
            </a:endParaRPr>
          </a:p>
          <a:p>
            <a:pPr marL="259080" lvl="1" defTabSz="975360" eaLnBrk="0" fontAlgn="base" hangingPunct="0">
              <a:lnSpc>
                <a:spcPts val="4080"/>
              </a:lnSpc>
              <a:spcBef>
                <a:spcPct val="0"/>
              </a:spcBef>
              <a:spcAft>
                <a:spcPct val="0"/>
              </a:spcAft>
              <a:defRPr/>
            </a:pPr>
            <a:endParaRPr lang="en-US" sz="3600" spc="121" dirty="0">
              <a:solidFill>
                <a:srgbClr val="1C2327"/>
              </a:solidFill>
              <a:latin typeface="Aharoni" panose="02010803020104030203" pitchFamily="2" charset="-79"/>
              <a:ea typeface="Open Sans" panose="020B0604020202020204" charset="0"/>
              <a:cs typeface="Aharoni" panose="02010803020104030203" pitchFamily="2" charset="-79"/>
            </a:endParaRPr>
          </a:p>
          <a:p>
            <a:pPr marL="518160" lvl="1" indent="-259080" defTabSz="975360" eaLnBrk="0" fontAlgn="base" hangingPunct="0">
              <a:lnSpc>
                <a:spcPts val="4080"/>
              </a:lnSpc>
              <a:spcBef>
                <a:spcPct val="0"/>
              </a:spcBef>
              <a:spcAft>
                <a:spcPct val="0"/>
              </a:spcAft>
              <a:buFont typeface="Arial" panose="020B0604020202020204"/>
              <a:buChar char="•"/>
              <a:defRPr/>
            </a:pPr>
            <a:r>
              <a:rPr lang="en-US" sz="3600" b="1"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PP No 28 </a:t>
            </a:r>
            <a:r>
              <a:rPr lang="en-US" sz="3600" b="1"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Tahun</a:t>
            </a:r>
            <a:r>
              <a:rPr lang="en-US" sz="3600" b="1"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2012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tentang</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Pelaksanaan</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UU No. 43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Tahun</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2009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tentang</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Kearsipan</a:t>
            </a:r>
            <a:endParaRPr lang="en-US" sz="3600" spc="121" dirty="0">
              <a:solidFill>
                <a:srgbClr val="1C2327"/>
              </a:solidFill>
              <a:latin typeface="Aharoni" panose="02010803020104030203" pitchFamily="2" charset="-79"/>
              <a:ea typeface="Open Sans" panose="020B0604020202020204" charset="0"/>
              <a:cs typeface="Aharoni" panose="02010803020104030203" pitchFamily="2" charset="-79"/>
            </a:endParaRPr>
          </a:p>
          <a:p>
            <a:pPr marL="259080" lvl="1" defTabSz="975360" eaLnBrk="0" fontAlgn="base" hangingPunct="0">
              <a:lnSpc>
                <a:spcPts val="4080"/>
              </a:lnSpc>
              <a:spcBef>
                <a:spcPct val="0"/>
              </a:spcBef>
              <a:spcAft>
                <a:spcPct val="0"/>
              </a:spcAft>
              <a:defRPr/>
            </a:pPr>
            <a:endParaRPr lang="en-US" sz="3600" spc="121" dirty="0">
              <a:solidFill>
                <a:srgbClr val="1C2327"/>
              </a:solidFill>
              <a:latin typeface="Aharoni" panose="02010803020104030203" pitchFamily="2" charset="-79"/>
              <a:ea typeface="Open Sans" panose="020B0604020202020204" charset="0"/>
              <a:cs typeface="Aharoni" panose="02010803020104030203" pitchFamily="2" charset="-79"/>
            </a:endParaRPr>
          </a:p>
          <a:p>
            <a:pPr marL="518160" lvl="1" indent="-259080" defTabSz="975360" eaLnBrk="0" fontAlgn="base" hangingPunct="0">
              <a:lnSpc>
                <a:spcPts val="4080"/>
              </a:lnSpc>
              <a:spcBef>
                <a:spcPct val="0"/>
              </a:spcBef>
              <a:spcAft>
                <a:spcPct val="0"/>
              </a:spcAft>
              <a:buFont typeface="Arial" panose="020B0604020202020204"/>
              <a:buChar char="•"/>
              <a:defRPr/>
            </a:pPr>
            <a:r>
              <a:rPr lang="en-US" sz="3600" b="1"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Perda</a:t>
            </a:r>
            <a:r>
              <a:rPr lang="en-US" sz="3600" b="1"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No. 1 </a:t>
            </a:r>
            <a:r>
              <a:rPr lang="en-US" sz="3600" b="1"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Tahun</a:t>
            </a:r>
            <a:r>
              <a:rPr lang="en-US" sz="3600" b="1"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2015 </a:t>
            </a:r>
            <a:r>
              <a:rPr lang="en-US" sz="3600" b="1"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tentang</a:t>
            </a:r>
            <a:r>
              <a:rPr lang="en-US" sz="3600" b="1"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Penyelenggaraan</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Kearsipan</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Di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Provinsi</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Jawa</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Tengah</a:t>
            </a:r>
            <a:endParaRPr lang="en-US" sz="3600" spc="121" dirty="0">
              <a:solidFill>
                <a:srgbClr val="1C2327"/>
              </a:solidFill>
              <a:latin typeface="Aharoni" panose="02010803020104030203" pitchFamily="2" charset="-79"/>
              <a:ea typeface="Open Sans" panose="020B0604020202020204" charset="0"/>
              <a:cs typeface="Aharoni" panose="02010803020104030203" pitchFamily="2" charset="-79"/>
            </a:endParaRPr>
          </a:p>
          <a:p>
            <a:pPr marL="259080" lvl="1" defTabSz="975360" eaLnBrk="0" fontAlgn="base" hangingPunct="0">
              <a:lnSpc>
                <a:spcPts val="4080"/>
              </a:lnSpc>
              <a:spcBef>
                <a:spcPct val="0"/>
              </a:spcBef>
              <a:spcAft>
                <a:spcPct val="0"/>
              </a:spcAft>
              <a:defRPr/>
            </a:pPr>
            <a:endParaRPr lang="en-US" sz="3600" spc="121" dirty="0">
              <a:solidFill>
                <a:srgbClr val="1C2327"/>
              </a:solidFill>
              <a:latin typeface="Aharoni" panose="02010803020104030203" pitchFamily="2" charset="-79"/>
              <a:ea typeface="Open Sans" panose="020B0604020202020204" charset="0"/>
              <a:cs typeface="Aharoni" panose="02010803020104030203" pitchFamily="2" charset="-79"/>
            </a:endParaRPr>
          </a:p>
          <a:p>
            <a:pPr marL="518160" lvl="1" indent="-259080" defTabSz="975360" eaLnBrk="0" fontAlgn="base" hangingPunct="0">
              <a:lnSpc>
                <a:spcPts val="4080"/>
              </a:lnSpc>
              <a:spcBef>
                <a:spcPct val="0"/>
              </a:spcBef>
              <a:spcAft>
                <a:spcPct val="0"/>
              </a:spcAft>
              <a:buFont typeface="Arial" panose="020B0604020202020204"/>
              <a:buChar char="•"/>
              <a:defRPr/>
            </a:pPr>
            <a:r>
              <a:rPr lang="en-US" sz="3600" b="1"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Pergub</a:t>
            </a:r>
            <a:r>
              <a:rPr lang="en-US" sz="3600" b="1"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N0. 17 </a:t>
            </a:r>
            <a:r>
              <a:rPr lang="en-US" sz="3600" b="1"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Tahun</a:t>
            </a:r>
            <a:r>
              <a:rPr lang="en-US" sz="3600" b="1"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2022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tentang</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Pedoman</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Pengelolaan</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Arsip</a:t>
            </a:r>
            <a:r>
              <a:rPr lang="en-US" sz="3600" spc="121" dirty="0">
                <a:solidFill>
                  <a:srgbClr val="1C2327"/>
                </a:solidFill>
                <a:latin typeface="Aharoni" panose="02010803020104030203" pitchFamily="2" charset="-79"/>
                <a:ea typeface="Open Sans" panose="020B0604020202020204" charset="0"/>
                <a:cs typeface="Aharoni" panose="02010803020104030203" pitchFamily="2" charset="-79"/>
                <a:sym typeface="+mn-ea"/>
              </a:rPr>
              <a:t> </a:t>
            </a:r>
            <a:r>
              <a:rPr lang="en-US" sz="3600" spc="121" dirty="0" err="1">
                <a:solidFill>
                  <a:srgbClr val="1C2327"/>
                </a:solidFill>
                <a:latin typeface="Aharoni" panose="02010803020104030203" pitchFamily="2" charset="-79"/>
                <a:ea typeface="Open Sans" panose="020B0604020202020204" charset="0"/>
                <a:cs typeface="Aharoni" panose="02010803020104030203" pitchFamily="2" charset="-79"/>
                <a:sym typeface="+mn-ea"/>
              </a:rPr>
              <a:t>Dinamis</a:t>
            </a:r>
            <a:endParaRPr lang="en-US" sz="3600" spc="121" dirty="0">
              <a:solidFill>
                <a:srgbClr val="1C2327"/>
              </a:solidFill>
              <a:latin typeface="Aharoni" panose="02010803020104030203" pitchFamily="2" charset="-79"/>
              <a:ea typeface="Open Sans" panose="020B0604020202020204" charset="0"/>
              <a:cs typeface="Aharoni" panose="02010803020104030203" pitchFamily="2" charset="-79"/>
            </a:endParaRPr>
          </a:p>
          <a:p>
            <a:pPr marL="518160" lvl="1" indent="-259080" defTabSz="975360" eaLnBrk="0" fontAlgn="base" hangingPunct="0">
              <a:lnSpc>
                <a:spcPts val="4080"/>
              </a:lnSpc>
              <a:spcBef>
                <a:spcPct val="0"/>
              </a:spcBef>
              <a:spcAft>
                <a:spcPct val="0"/>
              </a:spcAft>
              <a:buFont typeface="Arial" panose="020B0604020202020204"/>
              <a:buChar char="•"/>
              <a:defRPr/>
            </a:pPr>
            <a:endParaRPr lang="en-US" sz="4400" spc="121" dirty="0">
              <a:solidFill>
                <a:srgbClr val="1C2327"/>
              </a:solidFill>
              <a:latin typeface="Aharoni" panose="02010803020104030203" pitchFamily="2" charset="-79"/>
              <a:ea typeface="Open Sans" panose="020B0604020202020204" charset="0"/>
              <a:cs typeface="Aharoni" panose="02010803020104030203" pitchFamily="2" charset="-79"/>
            </a:endParaRPr>
          </a:p>
        </p:txBody>
      </p:sp>
      <p:sp>
        <p:nvSpPr>
          <p:cNvPr id="44" name="Text Box 43"/>
          <p:cNvSpPr txBox="1"/>
          <p:nvPr/>
        </p:nvSpPr>
        <p:spPr>
          <a:xfrm>
            <a:off x="254000" y="-18415"/>
            <a:ext cx="9118600" cy="1911985"/>
          </a:xfrm>
          <a:prstGeom prst="rect">
            <a:avLst/>
          </a:prstGeom>
          <a:noFill/>
        </p:spPr>
        <p:txBody>
          <a:bodyPr wrap="square" rtlCol="0" anchor="t">
            <a:noAutofit/>
          </a:bodyPr>
          <a:lstStyle/>
          <a:p>
            <a:endParaRPr lang="en-US" altLang="en-US" sz="4000">
              <a:latin typeface="Arial Black" panose="020B0A04020102020204" charset="0"/>
              <a:cs typeface="Arial Black" panose="020B0A04020102020204" charset="0"/>
            </a:endParaRPr>
          </a:p>
          <a:p>
            <a:r>
              <a:rPr lang="en-US" altLang="en-US" sz="4000">
                <a:latin typeface="Arial Black" panose="020B0A04020102020204" charset="0"/>
                <a:cs typeface="Arial Black" panose="020B0A04020102020204" charset="0"/>
              </a:rPr>
              <a:t>DASAR HUKUM</a:t>
            </a:r>
          </a:p>
          <a:p>
            <a:endParaRPr lang="en-US" altLang="en-US" sz="4000">
              <a:latin typeface="Arial Black" panose="020B0A04020102020204" charset="0"/>
              <a:cs typeface="Arial Black" panose="020B0A04020102020204" charset="0"/>
            </a:endParaRPr>
          </a:p>
        </p:txBody>
      </p:sp>
      <p:pic>
        <p:nvPicPr>
          <p:cNvPr id="2150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l="46721" r="29128"/>
          <a:stretch>
            <a:fillRect/>
          </a:stretch>
        </p:blipFill>
        <p:spPr bwMode="auto">
          <a:xfrm>
            <a:off x="9829800" y="1181100"/>
            <a:ext cx="3057525" cy="8446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1" name="TextBox 41"/>
          <p:cNvSpPr txBox="1"/>
          <p:nvPr/>
        </p:nvSpPr>
        <p:spPr>
          <a:xfrm>
            <a:off x="6098222" y="3877620"/>
            <a:ext cx="2492188" cy="675005"/>
          </a:xfrm>
          <a:prstGeom prst="rect">
            <a:avLst/>
          </a:prstGeom>
        </p:spPr>
        <p:txBody>
          <a:bodyPr lIns="0" tIns="0" rIns="0" bIns="0" rtlCol="0" anchor="t">
            <a:spAutoFit/>
          </a:bodyPr>
          <a:lstStyle/>
          <a:p>
            <a:pPr algn="ctr">
              <a:lnSpc>
                <a:spcPts val="5265"/>
              </a:lnSpc>
            </a:pPr>
            <a:r>
              <a:rPr lang="en-US" sz="4700" b="1">
                <a:solidFill>
                  <a:srgbClr val="FFFFFF"/>
                </a:solidFill>
                <a:latin typeface="Poppins Bold" panose="00000800000000000000"/>
                <a:ea typeface="Poppins Bold" panose="00000800000000000000"/>
                <a:cs typeface="Poppins Bold" panose="00000800000000000000"/>
                <a:sym typeface="Poppins Bold" panose="00000800000000000000"/>
              </a:rPr>
              <a:t>NAKTIF</a:t>
            </a:r>
          </a:p>
        </p:txBody>
      </p:sp>
      <p:sp>
        <p:nvSpPr>
          <p:cNvPr id="42" name="TextBox 42"/>
          <p:cNvSpPr txBox="1"/>
          <p:nvPr/>
        </p:nvSpPr>
        <p:spPr>
          <a:xfrm>
            <a:off x="9939902" y="5035915"/>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4" name="Text Box 23"/>
          <p:cNvSpPr txBox="1"/>
          <p:nvPr/>
        </p:nvSpPr>
        <p:spPr>
          <a:xfrm>
            <a:off x="1371600" y="342900"/>
            <a:ext cx="9144000" cy="1568450"/>
          </a:xfrm>
          <a:prstGeom prst="rect">
            <a:avLst/>
          </a:prstGeom>
          <a:noFill/>
        </p:spPr>
        <p:txBody>
          <a:bodyPr wrap="square" rtlCol="0" anchor="t">
            <a:spAutoFit/>
          </a:bodyPr>
          <a:lstStyle/>
          <a:p>
            <a:r>
              <a:rPr lang="en-US" altLang="en-US" sz="4800">
                <a:latin typeface="Arial Black" panose="020B0A04020102020204" charset="0"/>
                <a:cs typeface="Arial Black" panose="020B0A04020102020204" charset="0"/>
              </a:rPr>
              <a:t>RAK ARSIP</a:t>
            </a:r>
          </a:p>
          <a:p>
            <a:endParaRPr lang="en-US" sz="4800">
              <a:latin typeface="Arial Black" panose="020B0A04020102020204" charset="0"/>
              <a:cs typeface="Arial Black" panose="020B0A04020102020204" charset="0"/>
            </a:endParaRPr>
          </a:p>
        </p:txBody>
      </p:sp>
      <p:pic>
        <p:nvPicPr>
          <p:cNvPr id="2050" name="Picture 2" descr="C:\Foto KEG. bengkel arsip\IMG_20210107_201034.jpg"/>
          <p:cNvPicPr>
            <a:picLocks noChangeAspect="1" noChangeArrowheads="1"/>
          </p:cNvPicPr>
          <p:nvPr/>
        </p:nvPicPr>
        <p:blipFill>
          <a:blip r:embed="rId3" cstate="print"/>
          <a:srcRect/>
          <a:stretch>
            <a:fillRect/>
          </a:stretch>
        </p:blipFill>
        <p:spPr bwMode="auto">
          <a:xfrm>
            <a:off x="1676400" y="1409700"/>
            <a:ext cx="10744200" cy="83439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sp>
        <p:nvSpPr>
          <p:cNvPr id="8" name="TextBox 8"/>
          <p:cNvSpPr txBox="1"/>
          <p:nvPr/>
        </p:nvSpPr>
        <p:spPr>
          <a:xfrm>
            <a:off x="914092" y="571801"/>
            <a:ext cx="11913783" cy="2068195"/>
          </a:xfrm>
          <a:prstGeom prst="rect">
            <a:avLst/>
          </a:prstGeom>
        </p:spPr>
        <p:txBody>
          <a:bodyPr lIns="0" tIns="0" rIns="0" bIns="0" rtlCol="0" anchor="t">
            <a:spAutoFit/>
          </a:bodyPr>
          <a:lstStyle/>
          <a:p>
            <a:pPr algn="l">
              <a:lnSpc>
                <a:spcPts val="8065"/>
              </a:lnSpc>
            </a:pPr>
            <a:r>
              <a:rPr lang="en-US" sz="7200" b="1">
                <a:solidFill>
                  <a:srgbClr val="000000"/>
                </a:solidFill>
                <a:latin typeface="Poppins Bold" panose="00000800000000000000"/>
                <a:ea typeface="Poppins Bold" panose="00000800000000000000"/>
                <a:cs typeface="Poppins Bold" panose="00000800000000000000"/>
                <a:sym typeface="Poppins Bold" panose="00000800000000000000"/>
              </a:rPr>
              <a:t>PENGOLAHAN DAN PENATAAN ARSIP IN AKTIF </a:t>
            </a:r>
          </a:p>
        </p:txBody>
      </p:sp>
      <p:grpSp>
        <p:nvGrpSpPr>
          <p:cNvPr id="9" name="Group 9"/>
          <p:cNvGrpSpPr/>
          <p:nvPr/>
        </p:nvGrpSpPr>
        <p:grpSpPr>
          <a:xfrm rot="-8767096">
            <a:off x="6879711" y="10804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707175" y="33291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065808" y="61110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749406" y="64879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AutoShape 23"/>
          <p:cNvSpPr/>
          <p:nvPr/>
        </p:nvSpPr>
        <p:spPr>
          <a:xfrm flipV="1">
            <a:off x="914400" y="2857500"/>
            <a:ext cx="11514455" cy="54610"/>
          </a:xfrm>
          <a:prstGeom prst="line">
            <a:avLst/>
          </a:prstGeom>
          <a:ln w="123825" cap="flat">
            <a:solidFill>
              <a:srgbClr val="C6E648"/>
            </a:solidFill>
            <a:prstDash val="solid"/>
            <a:headEnd type="none" w="sm" len="sm"/>
            <a:tailEnd type="none" w="sm" len="sm"/>
          </a:ln>
        </p:spPr>
      </p:sp>
      <p:sp>
        <p:nvSpPr>
          <p:cNvPr id="25" name="Text Box 24"/>
          <p:cNvSpPr txBox="1"/>
          <p:nvPr/>
        </p:nvSpPr>
        <p:spPr>
          <a:xfrm>
            <a:off x="1022350" y="6554470"/>
            <a:ext cx="12699365" cy="2122805"/>
          </a:xfrm>
          <a:prstGeom prst="rect">
            <a:avLst/>
          </a:prstGeom>
          <a:noFill/>
        </p:spPr>
        <p:txBody>
          <a:bodyPr wrap="square" rtlCol="0" anchor="t">
            <a:spAutoFit/>
          </a:bodyPr>
          <a:lstStyle/>
          <a:p>
            <a:pPr>
              <a:lnSpc>
                <a:spcPct val="150000"/>
              </a:lnSpc>
            </a:pPr>
            <a:r>
              <a:rPr lang="en-US" sz="4400" dirty="0" err="1">
                <a:solidFill>
                  <a:schemeClr val="tx1"/>
                </a:solidFill>
                <a:latin typeface="Bodoni MT Black" panose="02070A03080606020203" charset="0"/>
                <a:cs typeface="Bodoni MT Black" panose="02070A03080606020203" charset="0"/>
                <a:sym typeface="+mn-ea"/>
              </a:rPr>
              <a:t>2. Penataan</a:t>
            </a:r>
            <a:r>
              <a:rPr lang="en-US" sz="4400" dirty="0">
                <a:solidFill>
                  <a:schemeClr val="tx1"/>
                </a:solidFill>
                <a:latin typeface="Bodoni MT Black" panose="02070A03080606020203" charset="0"/>
                <a:cs typeface="Bodoni MT Black" panose="02070A03080606020203" charset="0"/>
                <a:sym typeface="+mn-ea"/>
              </a:rPr>
              <a:t> </a:t>
            </a:r>
            <a:r>
              <a:rPr lang="en-US" sz="4400" dirty="0" err="1">
                <a:solidFill>
                  <a:schemeClr val="tx1"/>
                </a:solidFill>
                <a:latin typeface="Bodoni MT Black" panose="02070A03080606020203" charset="0"/>
                <a:cs typeface="Bodoni MT Black" panose="02070A03080606020203" charset="0"/>
                <a:sym typeface="+mn-ea"/>
              </a:rPr>
              <a:t>Arsip</a:t>
            </a:r>
            <a:r>
              <a:rPr lang="en-US" sz="4400" dirty="0">
                <a:solidFill>
                  <a:schemeClr val="tx1"/>
                </a:solidFill>
                <a:latin typeface="Bodoni MT Black" panose="02070A03080606020203" charset="0"/>
                <a:cs typeface="Bodoni MT Black" panose="02070A03080606020203" charset="0"/>
                <a:sym typeface="+mn-ea"/>
              </a:rPr>
              <a:t> </a:t>
            </a:r>
            <a:r>
              <a:rPr lang="en-US" sz="4400" dirty="0" err="1">
                <a:solidFill>
                  <a:schemeClr val="tx1"/>
                </a:solidFill>
                <a:latin typeface="Bodoni MT Black" panose="02070A03080606020203" charset="0"/>
                <a:cs typeface="Bodoni MT Black" panose="02070A03080606020203" charset="0"/>
                <a:sym typeface="+mn-ea"/>
              </a:rPr>
              <a:t>Inaktif</a:t>
            </a:r>
            <a:r>
              <a:rPr lang="en-US" sz="4400" dirty="0">
                <a:solidFill>
                  <a:schemeClr val="tx1"/>
                </a:solidFill>
                <a:latin typeface="Bodoni MT Black" panose="02070A03080606020203" charset="0"/>
                <a:cs typeface="Bodoni MT Black" panose="02070A03080606020203" charset="0"/>
                <a:sym typeface="+mn-ea"/>
              </a:rPr>
              <a:t> yang BELUM </a:t>
            </a:r>
          </a:p>
          <a:p>
            <a:pPr>
              <a:lnSpc>
                <a:spcPct val="150000"/>
              </a:lnSpc>
            </a:pPr>
            <a:r>
              <a:rPr lang="en-US" sz="4400" dirty="0">
                <a:solidFill>
                  <a:schemeClr val="tx1"/>
                </a:solidFill>
                <a:latin typeface="Bodoni MT Black" panose="02070A03080606020203" charset="0"/>
                <a:cs typeface="Bodoni MT Black" panose="02070A03080606020203" charset="0"/>
                <a:sym typeface="+mn-ea"/>
              </a:rPr>
              <a:t>    </a:t>
            </a:r>
            <a:r>
              <a:rPr lang="en-US" sz="4400" dirty="0" err="1">
                <a:solidFill>
                  <a:schemeClr val="tx1"/>
                </a:solidFill>
                <a:latin typeface="Bodoni MT Black" panose="02070A03080606020203" charset="0"/>
                <a:cs typeface="Bodoni MT Black" panose="02070A03080606020203" charset="0"/>
                <a:sym typeface="+mn-ea"/>
              </a:rPr>
              <a:t>memiliki</a:t>
            </a:r>
            <a:r>
              <a:rPr lang="en-US" sz="4400" dirty="0">
                <a:solidFill>
                  <a:schemeClr val="tx1"/>
                </a:solidFill>
                <a:latin typeface="Bodoni MT Black" panose="02070A03080606020203" charset="0"/>
                <a:cs typeface="Bodoni MT Black" panose="02070A03080606020203" charset="0"/>
                <a:sym typeface="+mn-ea"/>
              </a:rPr>
              <a:t> Daftar </a:t>
            </a:r>
            <a:r>
              <a:rPr lang="en-US" sz="4400" dirty="0" err="1">
                <a:solidFill>
                  <a:schemeClr val="tx1"/>
                </a:solidFill>
                <a:latin typeface="Bodoni MT Black" panose="02070A03080606020203" charset="0"/>
                <a:cs typeface="Bodoni MT Black" panose="02070A03080606020203" charset="0"/>
                <a:sym typeface="+mn-ea"/>
              </a:rPr>
              <a:t>Arsip</a:t>
            </a:r>
            <a:r>
              <a:rPr lang="en-US" sz="4400" dirty="0">
                <a:solidFill>
                  <a:schemeClr val="tx1"/>
                </a:solidFill>
                <a:latin typeface="Bodoni MT Black" panose="02070A03080606020203" charset="0"/>
                <a:cs typeface="Bodoni MT Black" panose="02070A03080606020203" charset="0"/>
                <a:sym typeface="+mn-ea"/>
              </a:rPr>
              <a:t> yang </a:t>
            </a:r>
            <a:r>
              <a:rPr lang="en-US" sz="4400" dirty="0" err="1">
                <a:solidFill>
                  <a:schemeClr val="tx1"/>
                </a:solidFill>
                <a:latin typeface="Bodoni MT Black" panose="02070A03080606020203" charset="0"/>
                <a:cs typeface="Bodoni MT Black" panose="02070A03080606020203" charset="0"/>
                <a:sym typeface="+mn-ea"/>
              </a:rPr>
              <a:t>dipindahkan</a:t>
            </a:r>
          </a:p>
        </p:txBody>
      </p:sp>
      <p:sp>
        <p:nvSpPr>
          <p:cNvPr id="26" name="Text Box 25"/>
          <p:cNvSpPr txBox="1"/>
          <p:nvPr/>
        </p:nvSpPr>
        <p:spPr>
          <a:xfrm>
            <a:off x="990600" y="3583305"/>
            <a:ext cx="12661900" cy="2122805"/>
          </a:xfrm>
          <a:prstGeom prst="rect">
            <a:avLst/>
          </a:prstGeom>
          <a:noFill/>
        </p:spPr>
        <p:txBody>
          <a:bodyPr wrap="square" rtlCol="0" anchor="t">
            <a:spAutoFit/>
          </a:bodyPr>
          <a:lstStyle/>
          <a:p>
            <a:pPr>
              <a:lnSpc>
                <a:spcPct val="150000"/>
              </a:lnSpc>
            </a:pPr>
            <a:r>
              <a:rPr lang="en-US" sz="4400" dirty="0" err="1">
                <a:solidFill>
                  <a:srgbClr val="0C45A6"/>
                </a:solidFill>
                <a:latin typeface="Bodoni MT Black" panose="02070A03080606020203" charset="0"/>
                <a:cs typeface="Bodoni MT Black" panose="02070A03080606020203" charset="0"/>
                <a:sym typeface="+mn-ea"/>
              </a:rPr>
              <a:t>1. Penataan</a:t>
            </a:r>
            <a:r>
              <a:rPr lang="en-US" sz="4400" dirty="0">
                <a:solidFill>
                  <a:srgbClr val="0C45A6"/>
                </a:solidFill>
                <a:latin typeface="Bodoni MT Black" panose="02070A03080606020203" charset="0"/>
                <a:cs typeface="Bodoni MT Black" panose="02070A03080606020203" charset="0"/>
                <a:sym typeface="+mn-ea"/>
              </a:rPr>
              <a:t> </a:t>
            </a:r>
            <a:r>
              <a:rPr lang="en-US" sz="4400" dirty="0" err="1">
                <a:solidFill>
                  <a:srgbClr val="0C45A6"/>
                </a:solidFill>
                <a:latin typeface="Bodoni MT Black" panose="02070A03080606020203" charset="0"/>
                <a:cs typeface="Bodoni MT Black" panose="02070A03080606020203" charset="0"/>
                <a:sym typeface="+mn-ea"/>
              </a:rPr>
              <a:t>Arsip</a:t>
            </a:r>
            <a:r>
              <a:rPr lang="en-US" sz="4400" dirty="0">
                <a:solidFill>
                  <a:srgbClr val="0C45A6"/>
                </a:solidFill>
                <a:latin typeface="Bodoni MT Black" panose="02070A03080606020203" charset="0"/>
                <a:cs typeface="Bodoni MT Black" panose="02070A03080606020203" charset="0"/>
                <a:sym typeface="+mn-ea"/>
              </a:rPr>
              <a:t> </a:t>
            </a:r>
            <a:r>
              <a:rPr lang="en-US" sz="4400" dirty="0" err="1">
                <a:solidFill>
                  <a:srgbClr val="0C45A6"/>
                </a:solidFill>
                <a:latin typeface="Bodoni MT Black" panose="02070A03080606020203" charset="0"/>
                <a:cs typeface="Bodoni MT Black" panose="02070A03080606020203" charset="0"/>
                <a:sym typeface="+mn-ea"/>
              </a:rPr>
              <a:t>Inaktif</a:t>
            </a:r>
            <a:r>
              <a:rPr lang="en-US" sz="4400" dirty="0">
                <a:solidFill>
                  <a:srgbClr val="0C45A6"/>
                </a:solidFill>
                <a:latin typeface="Bodoni MT Black" panose="02070A03080606020203" charset="0"/>
                <a:cs typeface="Bodoni MT Black" panose="02070A03080606020203" charset="0"/>
                <a:sym typeface="+mn-ea"/>
              </a:rPr>
              <a:t> yang TELAH </a:t>
            </a:r>
          </a:p>
          <a:p>
            <a:pPr>
              <a:lnSpc>
                <a:spcPct val="150000"/>
              </a:lnSpc>
            </a:pPr>
            <a:r>
              <a:rPr lang="en-US" sz="4400" dirty="0">
                <a:solidFill>
                  <a:srgbClr val="0C45A6"/>
                </a:solidFill>
                <a:latin typeface="Bodoni MT Black" panose="02070A03080606020203" charset="0"/>
                <a:cs typeface="Bodoni MT Black" panose="02070A03080606020203" charset="0"/>
                <a:sym typeface="+mn-ea"/>
              </a:rPr>
              <a:t>    </a:t>
            </a:r>
            <a:r>
              <a:rPr lang="en-US" sz="4400" dirty="0" err="1">
                <a:solidFill>
                  <a:srgbClr val="0C45A6"/>
                </a:solidFill>
                <a:latin typeface="Bodoni MT Black" panose="02070A03080606020203" charset="0"/>
                <a:cs typeface="Bodoni MT Black" panose="02070A03080606020203" charset="0"/>
                <a:sym typeface="+mn-ea"/>
              </a:rPr>
              <a:t>memiliki</a:t>
            </a:r>
            <a:r>
              <a:rPr lang="en-US" sz="4400" dirty="0">
                <a:solidFill>
                  <a:srgbClr val="0C45A6"/>
                </a:solidFill>
                <a:latin typeface="Bodoni MT Black" panose="02070A03080606020203" charset="0"/>
                <a:cs typeface="Bodoni MT Black" panose="02070A03080606020203" charset="0"/>
                <a:sym typeface="+mn-ea"/>
              </a:rPr>
              <a:t> Daftar </a:t>
            </a:r>
            <a:r>
              <a:rPr lang="en-US" sz="4400" dirty="0" err="1">
                <a:solidFill>
                  <a:srgbClr val="0C45A6"/>
                </a:solidFill>
                <a:latin typeface="Bodoni MT Black" panose="02070A03080606020203" charset="0"/>
                <a:cs typeface="Bodoni MT Black" panose="02070A03080606020203" charset="0"/>
                <a:sym typeface="+mn-ea"/>
              </a:rPr>
              <a:t>Arsip</a:t>
            </a:r>
            <a:r>
              <a:rPr lang="en-US" sz="4400" dirty="0">
                <a:solidFill>
                  <a:srgbClr val="0C45A6"/>
                </a:solidFill>
                <a:latin typeface="Bodoni MT Black" panose="02070A03080606020203" charset="0"/>
                <a:cs typeface="Bodoni MT Black" panose="02070A03080606020203" charset="0"/>
                <a:sym typeface="+mn-ea"/>
              </a:rPr>
              <a:t> yang </a:t>
            </a:r>
            <a:r>
              <a:rPr lang="en-US" sz="4400" dirty="0" err="1">
                <a:solidFill>
                  <a:srgbClr val="0C45A6"/>
                </a:solidFill>
                <a:latin typeface="Bodoni MT Black" panose="02070A03080606020203" charset="0"/>
                <a:cs typeface="Bodoni MT Black" panose="02070A03080606020203" charset="0"/>
                <a:sym typeface="+mn-ea"/>
              </a:rPr>
              <a:t>dipindahkan</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28700" y="2320638"/>
            <a:ext cx="6514147" cy="16906"/>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549875" y="155594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028700" y="1019175"/>
            <a:ext cx="6733267" cy="979424"/>
          </a:xfrm>
          <a:prstGeom prst="rect">
            <a:avLst/>
          </a:prstGeom>
        </p:spPr>
        <p:txBody>
          <a:bodyPr lIns="0" tIns="0" rIns="0" bIns="0" rtlCol="0" anchor="t">
            <a:spAutoFit/>
          </a:bodyPr>
          <a:lstStyle/>
          <a:p>
            <a:pPr algn="l">
              <a:lnSpc>
                <a:spcPts val="7165"/>
              </a:lnSpc>
            </a:pPr>
            <a:r>
              <a:rPr lang="en-US" sz="6400" b="1">
                <a:solidFill>
                  <a:srgbClr val="21272C"/>
                </a:solidFill>
                <a:latin typeface="Poppins Bold" panose="00000800000000000000"/>
                <a:ea typeface="Poppins Bold" panose="00000800000000000000"/>
                <a:cs typeface="Poppins Bold" panose="00000800000000000000"/>
                <a:sym typeface="Poppins Bold" panose="00000800000000000000"/>
              </a:rPr>
              <a:t>PENCIPTA ARSIP</a:t>
            </a:r>
          </a:p>
        </p:txBody>
      </p:sp>
      <p:sp>
        <p:nvSpPr>
          <p:cNvPr id="24" name="TextBox 24"/>
          <p:cNvSpPr txBox="1"/>
          <p:nvPr/>
        </p:nvSpPr>
        <p:spPr>
          <a:xfrm>
            <a:off x="1028700" y="3162227"/>
            <a:ext cx="11862271" cy="4674235"/>
          </a:xfrm>
          <a:prstGeom prst="rect">
            <a:avLst/>
          </a:prstGeom>
        </p:spPr>
        <p:txBody>
          <a:bodyPr lIns="0" tIns="0" rIns="0" bIns="0" rtlCol="0" anchor="t">
            <a:spAutoFit/>
          </a:bodyPr>
          <a:lstStyle/>
          <a:p>
            <a:pPr indent="0" algn="just" fontAlgn="auto">
              <a:lnSpc>
                <a:spcPts val="6075"/>
              </a:lnSpc>
            </a:pPr>
            <a:r>
              <a:rPr lang="en-US" sz="5400" b="1" spc="287">
                <a:solidFill>
                  <a:srgbClr val="4C2503"/>
                </a:solidFill>
                <a:latin typeface="Poppins Bold" panose="00000800000000000000"/>
                <a:ea typeface="Poppins Bold" panose="00000800000000000000"/>
                <a:cs typeface="Poppins Bold" panose="00000800000000000000"/>
                <a:sym typeface="Poppins Bold" panose="00000800000000000000"/>
              </a:rPr>
              <a:t>Adalah pihak yang mempunyai kemandirian dan otoritas dalam pelaksanaan fungsi, tugas dan tanggung jawab dibidang pengelolaan arsip dinamis.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371600" y="1230706"/>
            <a:ext cx="7749475" cy="28847"/>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549875" y="155594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219200" y="266700"/>
            <a:ext cx="8115300" cy="918845"/>
          </a:xfrm>
          <a:prstGeom prst="rect">
            <a:avLst/>
          </a:prstGeom>
        </p:spPr>
        <p:txBody>
          <a:bodyPr lIns="0" tIns="0" rIns="0" bIns="0" rtlCol="0" anchor="t">
            <a:spAutoFit/>
          </a:bodyPr>
          <a:lstStyle/>
          <a:p>
            <a:pPr algn="l">
              <a:lnSpc>
                <a:spcPts val="7165"/>
              </a:lnSpc>
            </a:pPr>
            <a:r>
              <a:rPr lang="en-US" sz="5400" b="1" dirty="0">
                <a:solidFill>
                  <a:srgbClr val="21272C"/>
                </a:solidFill>
                <a:latin typeface="Poppins Bold" panose="00000800000000000000"/>
                <a:ea typeface="Poppins Bold" panose="00000800000000000000"/>
                <a:cs typeface="Poppins Bold" panose="00000800000000000000"/>
                <a:sym typeface="Poppins Bold" panose="00000800000000000000"/>
              </a:rPr>
              <a:t>UNIT </a:t>
            </a:r>
            <a:r>
              <a:rPr lang="en-US" sz="5400" b="1" dirty="0" smtClean="0">
                <a:solidFill>
                  <a:srgbClr val="21272C"/>
                </a:solidFill>
                <a:latin typeface="Poppins Bold" panose="00000800000000000000"/>
                <a:ea typeface="Poppins Bold" panose="00000800000000000000"/>
                <a:cs typeface="Poppins Bold" panose="00000800000000000000"/>
                <a:sym typeface="Poppins Bold" panose="00000800000000000000"/>
              </a:rPr>
              <a:t>PENGOLAH</a:t>
            </a:r>
            <a:endParaRPr lang="en-US" sz="5400" b="1" dirty="0">
              <a:solidFill>
                <a:srgbClr val="21272C"/>
              </a:solidFill>
              <a:latin typeface="Poppins Bold" panose="00000800000000000000"/>
              <a:ea typeface="Poppins Bold" panose="00000800000000000000"/>
              <a:cs typeface="Poppins Bold" panose="00000800000000000000"/>
              <a:sym typeface="Poppins Bold" panose="00000800000000000000"/>
            </a:endParaRPr>
          </a:p>
        </p:txBody>
      </p:sp>
      <p:sp>
        <p:nvSpPr>
          <p:cNvPr id="24" name="TextBox 24"/>
          <p:cNvSpPr txBox="1"/>
          <p:nvPr/>
        </p:nvSpPr>
        <p:spPr>
          <a:xfrm>
            <a:off x="1143000" y="1409393"/>
            <a:ext cx="12640070" cy="4366260"/>
          </a:xfrm>
          <a:prstGeom prst="rect">
            <a:avLst/>
          </a:prstGeom>
        </p:spPr>
        <p:txBody>
          <a:bodyPr lIns="0" tIns="0" rIns="0" bIns="0" rtlCol="0" anchor="t">
            <a:spAutoFit/>
          </a:bodyPr>
          <a:lstStyle/>
          <a:p>
            <a:pPr algn="just">
              <a:lnSpc>
                <a:spcPts val="5675"/>
              </a:lnSpc>
            </a:pPr>
            <a:r>
              <a:rPr lang="en-US" sz="4400" b="1" spc="287">
                <a:solidFill>
                  <a:srgbClr val="4C2503"/>
                </a:solidFill>
                <a:latin typeface="Poppins Bold" panose="00000800000000000000"/>
                <a:ea typeface="Poppins Bold" panose="00000800000000000000"/>
                <a:cs typeface="Poppins Bold" panose="00000800000000000000"/>
                <a:sym typeface="Poppins Bold" panose="00000800000000000000"/>
              </a:rPr>
              <a:t>Adalah satuan kerja pada pencipta arsip yang mempunyai tugas dan tanggung jawab mengolah semua arsip yang berkaitan dengan kegiatan penciptaan arsip di lingkungannya.</a:t>
            </a:r>
          </a:p>
          <a:p>
            <a:pPr algn="just">
              <a:lnSpc>
                <a:spcPts val="5675"/>
              </a:lnSpc>
            </a:pPr>
            <a:endParaRPr sz="4400"/>
          </a:p>
        </p:txBody>
      </p:sp>
      <p:sp>
        <p:nvSpPr>
          <p:cNvPr id="25" name="TextBox 23"/>
          <p:cNvSpPr txBox="1"/>
          <p:nvPr/>
        </p:nvSpPr>
        <p:spPr>
          <a:xfrm>
            <a:off x="1143000" y="5295900"/>
            <a:ext cx="8115300" cy="918845"/>
          </a:xfrm>
          <a:prstGeom prst="rect">
            <a:avLst/>
          </a:prstGeom>
        </p:spPr>
        <p:txBody>
          <a:bodyPr lIns="0" tIns="0" rIns="0" bIns="0" rtlCol="0" anchor="t">
            <a:spAutoFit/>
          </a:bodyPr>
          <a:lstStyle/>
          <a:p>
            <a:pPr algn="l">
              <a:lnSpc>
                <a:spcPts val="7165"/>
              </a:lnSpc>
            </a:pPr>
            <a:r>
              <a:rPr lang="en-US" sz="5400" b="1">
                <a:solidFill>
                  <a:srgbClr val="21272C"/>
                </a:solidFill>
                <a:latin typeface="Poppins Bold" panose="00000800000000000000"/>
                <a:ea typeface="Poppins Bold" panose="00000800000000000000"/>
                <a:cs typeface="Poppins Bold" panose="00000800000000000000"/>
                <a:sym typeface="Poppins Bold" panose="00000800000000000000"/>
              </a:rPr>
              <a:t>UNIT KEARSIPAN</a:t>
            </a:r>
          </a:p>
        </p:txBody>
      </p:sp>
      <p:sp>
        <p:nvSpPr>
          <p:cNvPr id="26" name="TextBox 24"/>
          <p:cNvSpPr txBox="1"/>
          <p:nvPr/>
        </p:nvSpPr>
        <p:spPr>
          <a:xfrm>
            <a:off x="1046480" y="6609715"/>
            <a:ext cx="12553950" cy="2587625"/>
          </a:xfrm>
          <a:prstGeom prst="rect">
            <a:avLst/>
          </a:prstGeom>
        </p:spPr>
        <p:txBody>
          <a:bodyPr wrap="square" lIns="0" tIns="0" rIns="0" bIns="0" rtlCol="0" anchor="t">
            <a:spAutoFit/>
          </a:bodyPr>
          <a:lstStyle/>
          <a:p>
            <a:pPr indent="0" algn="just" fontAlgn="auto">
              <a:lnSpc>
                <a:spcPts val="5045"/>
              </a:lnSpc>
            </a:pPr>
            <a:r>
              <a:rPr lang="en-US" sz="4400" b="1" spc="312">
                <a:solidFill>
                  <a:srgbClr val="00B050"/>
                </a:solidFill>
                <a:latin typeface="Poppins Bold" panose="00000800000000000000"/>
                <a:ea typeface="Poppins Bold" panose="00000800000000000000"/>
                <a:cs typeface="Poppins Bold" panose="00000800000000000000"/>
                <a:sym typeface="Poppins Bold" panose="00000800000000000000"/>
              </a:rPr>
              <a:t>Adalah satuan kerja pada pencipta arsip yang mempunyai tugas dan tanggung jawab dalam penyelenggaraan kearsipan</a:t>
            </a:r>
          </a:p>
        </p:txBody>
      </p:sp>
      <p:sp>
        <p:nvSpPr>
          <p:cNvPr id="27" name="AutoShape 2"/>
          <p:cNvSpPr/>
          <p:nvPr/>
        </p:nvSpPr>
        <p:spPr>
          <a:xfrm flipV="1">
            <a:off x="1219200" y="6210300"/>
            <a:ext cx="6600825" cy="19050"/>
          </a:xfrm>
          <a:prstGeom prst="line">
            <a:avLst/>
          </a:prstGeom>
          <a:ln w="171450" cap="flat">
            <a:solidFill>
              <a:srgbClr val="C6E648"/>
            </a:solidFill>
            <a:prstDash val="solid"/>
            <a:headEnd type="none" w="sm" len="sm"/>
            <a:tailEnd type="none" w="sm" len="sm"/>
          </a:ln>
        </p:spPr>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914400" y="1257376"/>
            <a:ext cx="9570790" cy="28847"/>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549875" y="155594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681970" y="6994525"/>
            <a:ext cx="10523855" cy="243205"/>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838200" y="266786"/>
            <a:ext cx="10136211" cy="918845"/>
          </a:xfrm>
          <a:prstGeom prst="rect">
            <a:avLst/>
          </a:prstGeom>
        </p:spPr>
        <p:txBody>
          <a:bodyPr lIns="0" tIns="0" rIns="0" bIns="0" rtlCol="0" anchor="t">
            <a:spAutoFit/>
          </a:bodyPr>
          <a:lstStyle/>
          <a:p>
            <a:pPr algn="l">
              <a:lnSpc>
                <a:spcPts val="7165"/>
              </a:lnSpc>
            </a:pPr>
            <a:r>
              <a:rPr lang="en-US" sz="5400" b="1">
                <a:solidFill>
                  <a:srgbClr val="21272C"/>
                </a:solidFill>
                <a:latin typeface="Poppins Bold" panose="00000800000000000000"/>
                <a:ea typeface="Poppins Bold" panose="00000800000000000000"/>
                <a:cs typeface="Poppins Bold" panose="00000800000000000000"/>
                <a:sym typeface="Poppins Bold" panose="00000800000000000000"/>
              </a:rPr>
              <a:t>TUGAS UNIT KEARSIPAN</a:t>
            </a:r>
          </a:p>
        </p:txBody>
      </p:sp>
      <p:sp>
        <p:nvSpPr>
          <p:cNvPr id="24" name="TextBox 24"/>
          <p:cNvSpPr txBox="1"/>
          <p:nvPr/>
        </p:nvSpPr>
        <p:spPr>
          <a:xfrm>
            <a:off x="457200" y="2335530"/>
            <a:ext cx="13446125" cy="6223000"/>
          </a:xfrm>
          <a:prstGeom prst="rect">
            <a:avLst/>
          </a:prstGeom>
        </p:spPr>
        <p:txBody>
          <a:bodyPr lIns="0" tIns="0" rIns="0" bIns="0" rtlCol="0" anchor="t">
            <a:noAutofit/>
          </a:bodyPr>
          <a:lstStyle/>
          <a:p>
            <a:pPr marL="690880" lvl="1" indent="-345440" algn="just" fontAlgn="auto">
              <a:lnSpc>
                <a:spcPts val="40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Pengelolaan arsip inaktif dari unit pengolah di lingkungannya;</a:t>
            </a:r>
          </a:p>
          <a:p>
            <a:pPr marL="345440" lvl="1" indent="0" algn="just" fontAlgn="auto">
              <a:lnSpc>
                <a:spcPts val="4000"/>
              </a:lnSpc>
              <a:buFont typeface="Arial" panose="020B0604020202020204"/>
              <a:buNone/>
            </a:pPr>
            <a:endPar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endParaRPr>
          </a:p>
          <a:p>
            <a:pPr marL="690880" lvl="1" indent="-345440" algn="just" fontAlgn="auto">
              <a:lnSpc>
                <a:spcPts val="40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Pengolahan arsip dan penyajian arsip menjadi informasi;</a:t>
            </a:r>
          </a:p>
          <a:p>
            <a:pPr marL="345440" lvl="1" indent="0" algn="just" fontAlgn="auto">
              <a:lnSpc>
                <a:spcPts val="4000"/>
              </a:lnSpc>
              <a:buFont typeface="Arial" panose="020B0604020202020204"/>
              <a:buNone/>
            </a:pPr>
            <a:endPar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endParaRPr>
          </a:p>
          <a:p>
            <a:pPr marL="690880" lvl="1" indent="-345440" algn="just" fontAlgn="auto">
              <a:lnSpc>
                <a:spcPts val="40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Pemusnahan arsip di lingkungan lembaganya;</a:t>
            </a:r>
          </a:p>
          <a:p>
            <a:pPr marL="345440" lvl="1" indent="0" algn="just" fontAlgn="auto">
              <a:lnSpc>
                <a:spcPts val="4000"/>
              </a:lnSpc>
              <a:buFont typeface="Arial" panose="020B0604020202020204"/>
              <a:buNone/>
            </a:pPr>
            <a:endPar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endParaRPr>
          </a:p>
          <a:p>
            <a:pPr marL="690880" lvl="1" indent="-345440" algn="just" fontAlgn="auto">
              <a:lnSpc>
                <a:spcPts val="40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Penyerahan arsip statis oleh pimpinan pencipta arsip kepadalembaga kearsipan;</a:t>
            </a:r>
          </a:p>
          <a:p>
            <a:pPr marL="345440" lvl="1" indent="0" algn="just" fontAlgn="auto">
              <a:lnSpc>
                <a:spcPts val="4000"/>
              </a:lnSpc>
              <a:buFont typeface="Arial" panose="020B0604020202020204"/>
              <a:buNone/>
            </a:pPr>
            <a:endPar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endParaRPr>
          </a:p>
          <a:p>
            <a:pPr marL="690880" lvl="1" indent="-345440" algn="just" fontAlgn="auto">
              <a:lnSpc>
                <a:spcPts val="40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Pembinaan dan pengevaluasian dalam rangka penyelenggaraan Kearsipan dilingkungannya.</a:t>
            </a:r>
          </a:p>
          <a:p>
            <a:pPr algn="just" fontAlgn="auto">
              <a:lnSpc>
                <a:spcPts val="4000"/>
              </a:lnSpc>
            </a:pPr>
            <a:endParaRPr sz="4000"/>
          </a:p>
        </p:txBody>
      </p:sp>
      <p:sp>
        <p:nvSpPr>
          <p:cNvPr id="25" name="TextBox 25"/>
          <p:cNvSpPr txBox="1"/>
          <p:nvPr/>
        </p:nvSpPr>
        <p:spPr>
          <a:xfrm>
            <a:off x="990600" y="1484978"/>
            <a:ext cx="6473168" cy="550926"/>
          </a:xfrm>
          <a:prstGeom prst="rect">
            <a:avLst/>
          </a:prstGeom>
        </p:spPr>
        <p:txBody>
          <a:bodyPr lIns="0" tIns="0" rIns="0" bIns="0" rtlCol="0" anchor="t">
            <a:spAutoFit/>
          </a:bodyPr>
          <a:lstStyle/>
          <a:p>
            <a:pPr algn="l">
              <a:lnSpc>
                <a:spcPts val="4030"/>
              </a:lnSpc>
            </a:pPr>
            <a:r>
              <a:rPr lang="en-US" sz="3600" b="1">
                <a:solidFill>
                  <a:srgbClr val="21272C"/>
                </a:solidFill>
                <a:latin typeface="Poppins Bold" panose="00000800000000000000"/>
                <a:ea typeface="Poppins Bold" panose="00000800000000000000"/>
                <a:cs typeface="Poppins Bold" panose="00000800000000000000"/>
                <a:sym typeface="Poppins Bold" panose="00000800000000000000"/>
              </a:rPr>
              <a:t>Pasal 17  UU 43 tahun 2009</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054100" y="2246630"/>
            <a:ext cx="3263900" cy="9525"/>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549875" y="155594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028700" y="608965"/>
            <a:ext cx="11588750" cy="1555115"/>
          </a:xfrm>
          <a:prstGeom prst="rect">
            <a:avLst/>
          </a:prstGeom>
        </p:spPr>
        <p:txBody>
          <a:bodyPr wrap="square" lIns="0" tIns="0" rIns="0" bIns="0" rtlCol="0" anchor="t">
            <a:spAutoFit/>
          </a:bodyPr>
          <a:lstStyle/>
          <a:p>
            <a:pPr indent="0" algn="l" fontAlgn="auto">
              <a:lnSpc>
                <a:spcPts val="6065"/>
              </a:lnSpc>
            </a:pPr>
            <a:r>
              <a:rPr lang="en-US" sz="5400" b="1">
                <a:solidFill>
                  <a:srgbClr val="21272C"/>
                </a:solidFill>
                <a:latin typeface="Poppins Bold" panose="00000800000000000000"/>
                <a:ea typeface="Poppins Bold" panose="00000800000000000000"/>
                <a:cs typeface="Poppins Bold" panose="00000800000000000000"/>
                <a:sym typeface="Poppins Bold" panose="00000800000000000000"/>
              </a:rPr>
              <a:t>TUJUAN PENGELOLAAN ARSIP INAKTIF</a:t>
            </a:r>
          </a:p>
        </p:txBody>
      </p:sp>
      <p:sp>
        <p:nvSpPr>
          <p:cNvPr id="24" name="TextBox 24"/>
          <p:cNvSpPr txBox="1"/>
          <p:nvPr/>
        </p:nvSpPr>
        <p:spPr>
          <a:xfrm>
            <a:off x="1028700" y="2628835"/>
            <a:ext cx="12946336" cy="7758430"/>
          </a:xfrm>
          <a:prstGeom prst="rect">
            <a:avLst/>
          </a:prstGeom>
        </p:spPr>
        <p:txBody>
          <a:bodyPr lIns="0" tIns="0" rIns="0" bIns="0" rtlCol="0" anchor="t">
            <a:spAutoFit/>
          </a:bodyPr>
          <a:lstStyle/>
          <a:p>
            <a:pPr marL="690880" lvl="1" indent="-345440" algn="just" fontAlgn="auto">
              <a:lnSpc>
                <a:spcPts val="55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Pengurangan volume arsip organisasi dan implikasinya</a:t>
            </a:r>
          </a:p>
          <a:p>
            <a:pPr marL="690880" lvl="1" indent="-345440" algn="just" fontAlgn="auto">
              <a:lnSpc>
                <a:spcPts val="55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terjadi pengurangan biaya ruang simpan, alat, dan sdm</a:t>
            </a:r>
          </a:p>
          <a:p>
            <a:pPr marL="690880" lvl="1" indent="-345440" algn="just" fontAlgn="auto">
              <a:lnSpc>
                <a:spcPts val="55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Pembebasan ruang kerja atau kantor dari tumpukan arsip</a:t>
            </a:r>
          </a:p>
          <a:p>
            <a:pPr marL="690880" lvl="1" indent="-345440" algn="just" fontAlgn="auto">
              <a:lnSpc>
                <a:spcPts val="55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Penciptaan sistem penyimpanan dan penemuan kembali yang efektif dan efisien</a:t>
            </a:r>
          </a:p>
          <a:p>
            <a:pPr marL="690880" lvl="1" indent="-345440" algn="just" fontAlgn="auto">
              <a:lnSpc>
                <a:spcPts val="55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Pengamanan arsip organisasi</a:t>
            </a:r>
          </a:p>
          <a:p>
            <a:pPr algn="just" fontAlgn="auto">
              <a:lnSpc>
                <a:spcPts val="5500"/>
              </a:lnSpc>
            </a:pPr>
            <a:endParaRPr sz="400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1" name="TextBox 41"/>
          <p:cNvSpPr txBox="1"/>
          <p:nvPr/>
        </p:nvSpPr>
        <p:spPr>
          <a:xfrm>
            <a:off x="7086600" y="2247900"/>
            <a:ext cx="9677400" cy="5924550"/>
          </a:xfrm>
          <a:prstGeom prst="rect">
            <a:avLst/>
          </a:prstGeom>
        </p:spPr>
        <p:txBody>
          <a:bodyPr wrap="square" lIns="0" tIns="0" rIns="0" bIns="0" rtlCol="0" anchor="t">
            <a:spAutoFit/>
          </a:bodyPr>
          <a:lstStyle/>
          <a:p>
            <a:pPr marL="342900" indent="-342900">
              <a:spcAft>
                <a:spcPts val="600"/>
              </a:spcAft>
              <a:buFont typeface="+mj-lt"/>
              <a:buAutoNum type="arabicPeriod"/>
            </a:pPr>
            <a:r>
              <a:rPr lang="en-US" sz="6000" b="1" dirty="0" err="1">
                <a:solidFill>
                  <a:srgbClr val="16214B"/>
                </a:solidFill>
                <a:latin typeface="Montserrat Semi-Bold" panose="00000700000000000000" charset="0"/>
                <a:sym typeface="+mn-ea"/>
              </a:rPr>
              <a:t> Pembersihan</a:t>
            </a:r>
            <a:r>
              <a:rPr lang="en-US" sz="6000" b="1" dirty="0">
                <a:solidFill>
                  <a:srgbClr val="16214B"/>
                </a:solidFill>
                <a:latin typeface="Montserrat Semi-Bold" panose="00000700000000000000" charset="0"/>
                <a:sym typeface="+mn-ea"/>
              </a:rPr>
              <a:t>  </a:t>
            </a:r>
          </a:p>
          <a:p>
            <a:pPr indent="0">
              <a:spcAft>
                <a:spcPts val="600"/>
              </a:spcAft>
              <a:buFont typeface="+mj-lt"/>
              <a:buNone/>
            </a:pPr>
            <a:r>
              <a:rPr lang="en-US" sz="6000" b="1" dirty="0" err="1">
                <a:solidFill>
                  <a:srgbClr val="16214B"/>
                </a:solidFill>
                <a:latin typeface="Montserrat Semi-Bold" panose="00000700000000000000" charset="0"/>
                <a:sym typeface="+mn-ea"/>
              </a:rPr>
              <a:t>   Arsip</a:t>
            </a:r>
            <a:r>
              <a:rPr lang="en-US" sz="6000" b="1" dirty="0">
                <a:solidFill>
                  <a:srgbClr val="16214B"/>
                </a:solidFill>
                <a:latin typeface="Montserrat Semi-Bold" panose="00000700000000000000" charset="0"/>
                <a:sym typeface="+mn-ea"/>
              </a:rPr>
              <a:t> </a:t>
            </a:r>
          </a:p>
          <a:p>
            <a:pPr indent="0">
              <a:spcAft>
                <a:spcPts val="600"/>
              </a:spcAft>
              <a:buFont typeface="+mj-lt"/>
              <a:buNone/>
            </a:pPr>
            <a:endParaRPr lang="en-US" sz="6000" b="1" dirty="0">
              <a:solidFill>
                <a:srgbClr val="16214B"/>
              </a:solidFill>
              <a:latin typeface="Montserrat Semi-Bold" panose="00000700000000000000" charset="0"/>
            </a:endParaRPr>
          </a:p>
          <a:p>
            <a:pPr indent="0">
              <a:spcAft>
                <a:spcPts val="600"/>
              </a:spcAft>
              <a:buFont typeface="+mj-lt"/>
              <a:buNone/>
            </a:pPr>
            <a:r>
              <a:rPr lang="en-US" sz="6000" b="1" dirty="0">
                <a:solidFill>
                  <a:srgbClr val="16214B"/>
                </a:solidFill>
                <a:latin typeface="Montserrat Semi-Bold" panose="00000700000000000000" charset="0"/>
                <a:sym typeface="+mn-ea"/>
              </a:rPr>
              <a:t>2. Sarana </a:t>
            </a:r>
            <a:r>
              <a:rPr lang="en-US" sz="6000" b="1" dirty="0" err="1">
                <a:solidFill>
                  <a:srgbClr val="16214B"/>
                </a:solidFill>
                <a:latin typeface="Montserrat Semi-Bold" panose="00000700000000000000" charset="0"/>
                <a:sym typeface="+mn-ea"/>
              </a:rPr>
              <a:t>untuk</a:t>
            </a:r>
            <a:r>
              <a:rPr lang="en-US" sz="6000" b="1" dirty="0">
                <a:solidFill>
                  <a:srgbClr val="16214B"/>
                </a:solidFill>
                <a:latin typeface="Montserrat Semi-Bold" panose="00000700000000000000" charset="0"/>
                <a:sym typeface="+mn-ea"/>
              </a:rPr>
              <a:t> </a:t>
            </a:r>
          </a:p>
          <a:p>
            <a:pPr indent="0">
              <a:spcAft>
                <a:spcPts val="600"/>
              </a:spcAft>
              <a:buFont typeface="+mj-lt"/>
              <a:buNone/>
            </a:pPr>
            <a:r>
              <a:rPr lang="en-US" sz="6000" b="1" dirty="0">
                <a:solidFill>
                  <a:srgbClr val="16214B"/>
                </a:solidFill>
                <a:latin typeface="Montserrat Semi-Bold" panose="00000700000000000000" charset="0"/>
                <a:sym typeface="+mn-ea"/>
              </a:rPr>
              <a:t>   </a:t>
            </a:r>
            <a:r>
              <a:rPr lang="en-US" sz="6000" b="1" dirty="0" err="1">
                <a:solidFill>
                  <a:srgbClr val="16214B"/>
                </a:solidFill>
                <a:latin typeface="Montserrat Semi-Bold" panose="00000700000000000000" charset="0"/>
                <a:sym typeface="+mn-ea"/>
              </a:rPr>
              <a:t>membersihkan</a:t>
            </a:r>
            <a:r>
              <a:rPr lang="en-US" sz="6000" b="1" dirty="0">
                <a:solidFill>
                  <a:srgbClr val="16214B"/>
                </a:solidFill>
                <a:latin typeface="Montserrat Semi-Bold" panose="00000700000000000000" charset="0"/>
                <a:sym typeface="+mn-ea"/>
              </a:rPr>
              <a:t>  </a:t>
            </a:r>
          </a:p>
          <a:p>
            <a:pPr indent="0">
              <a:spcAft>
                <a:spcPts val="600"/>
              </a:spcAft>
              <a:buFont typeface="+mj-lt"/>
              <a:buNone/>
            </a:pPr>
            <a:r>
              <a:rPr lang="en-US" sz="6000" b="1" dirty="0">
                <a:solidFill>
                  <a:srgbClr val="16214B"/>
                </a:solidFill>
                <a:latin typeface="Montserrat Semi-Bold" panose="00000700000000000000" charset="0"/>
                <a:sym typeface="+mn-ea"/>
              </a:rPr>
              <a:t>   </a:t>
            </a:r>
            <a:r>
              <a:rPr lang="en-US" sz="6000" b="1" dirty="0" err="1">
                <a:solidFill>
                  <a:srgbClr val="16214B"/>
                </a:solidFill>
                <a:latin typeface="Montserrat Semi-Bold" panose="00000700000000000000" charset="0"/>
                <a:sym typeface="+mn-ea"/>
              </a:rPr>
              <a:t>arsip</a:t>
            </a:r>
            <a:endParaRPr lang="en-US" sz="6000" b="1" dirty="0">
              <a:solidFill>
                <a:srgbClr val="FFFFFF"/>
              </a:solidFill>
              <a:latin typeface="Poppins Bold" panose="00000800000000000000"/>
              <a:ea typeface="Poppins Bold" panose="00000800000000000000"/>
              <a:cs typeface="Poppins Bold" panose="00000800000000000000"/>
              <a:sym typeface="Poppins Bold" panose="00000800000000000000"/>
            </a:endParaRP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 name="AutoShape 2"/>
          <p:cNvSpPr/>
          <p:nvPr/>
        </p:nvSpPr>
        <p:spPr>
          <a:xfrm>
            <a:off x="471170" y="1136015"/>
            <a:ext cx="5568315" cy="8794115"/>
          </a:xfrm>
          <a:prstGeom prst="rect">
            <a:avLst/>
          </a:prstGeom>
          <a:solidFill>
            <a:srgbClr val="92D050"/>
          </a:solidFill>
        </p:spPr>
      </p:sp>
      <p:sp>
        <p:nvSpPr>
          <p:cNvPr id="23" name="Text Box 22"/>
          <p:cNvSpPr txBox="1"/>
          <p:nvPr/>
        </p:nvSpPr>
        <p:spPr>
          <a:xfrm>
            <a:off x="914400" y="1562100"/>
            <a:ext cx="5452110" cy="2168525"/>
          </a:xfrm>
          <a:prstGeom prst="rect">
            <a:avLst/>
          </a:prstGeom>
          <a:noFill/>
        </p:spPr>
        <p:txBody>
          <a:bodyPr wrap="square" rtlCol="0" anchor="t">
            <a:spAutoFit/>
          </a:bodyPr>
          <a:lstStyle/>
          <a:p>
            <a:r>
              <a:rPr lang="en-US" sz="4500" b="1" dirty="0">
                <a:solidFill>
                  <a:schemeClr val="tx1"/>
                </a:solidFill>
                <a:latin typeface="Montserrat Semi-Bold" panose="00000700000000000000"/>
                <a:sym typeface="+mn-ea"/>
              </a:rPr>
              <a:t>PROSEDUR PENATAAN ARSIP INAKTIF</a:t>
            </a:r>
          </a:p>
        </p:txBody>
      </p:sp>
      <p:sp>
        <p:nvSpPr>
          <p:cNvPr id="25" name="TextBox 5"/>
          <p:cNvSpPr txBox="1"/>
          <p:nvPr/>
        </p:nvSpPr>
        <p:spPr>
          <a:xfrm>
            <a:off x="805645" y="6286567"/>
            <a:ext cx="5560959" cy="307340"/>
          </a:xfrm>
          <a:prstGeom prst="rect">
            <a:avLst/>
          </a:prstGeom>
        </p:spPr>
        <p:txBody>
          <a:bodyPr lIns="0" tIns="0" rIns="0" bIns="0" rtlCol="0" anchor="t">
            <a:spAutoFit/>
          </a:bodyPr>
          <a:lstStyle/>
          <a:p>
            <a:pPr>
              <a:lnSpc>
                <a:spcPts val="2400"/>
              </a:lnSpc>
            </a:pPr>
            <a:r>
              <a:rPr lang="en-US" sz="6190" dirty="0" err="1">
                <a:solidFill>
                  <a:srgbClr val="0C45A6"/>
                </a:solidFill>
                <a:latin typeface="Montserrat Black" panose="00000A00000000000000" pitchFamily="50" charset="0"/>
              </a:rPr>
              <a:t>Persiapan</a:t>
            </a:r>
            <a:endParaRPr lang="en-US" sz="6190" dirty="0">
              <a:solidFill>
                <a:srgbClr val="0C45A6"/>
              </a:solidFill>
              <a:latin typeface="Montserrat Black" panose="00000A00000000000000" pitchFamily="50"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4" name="Text Box 23"/>
          <p:cNvSpPr txBox="1"/>
          <p:nvPr/>
        </p:nvSpPr>
        <p:spPr>
          <a:xfrm>
            <a:off x="990600" y="1406525"/>
            <a:ext cx="12608560" cy="2553335"/>
          </a:xfrm>
          <a:prstGeom prst="rect">
            <a:avLst/>
          </a:prstGeom>
          <a:noFill/>
        </p:spPr>
        <p:txBody>
          <a:bodyPr wrap="square" rtlCol="0" anchor="t">
            <a:spAutoFit/>
          </a:bodyPr>
          <a:lstStyle/>
          <a:p>
            <a:pPr algn="just"/>
            <a:r>
              <a:rPr lang="en-US" altLang="en-US" sz="4000" b="1"/>
              <a:t>Arsip dibersihkan secara berkala dengan penyedot debu untuk menghilangkan debu dan kotoran. Pembersihan arsip dilakukan oleh staf yang terlatih agar tidak merusak arsip. </a:t>
            </a:r>
          </a:p>
        </p:txBody>
      </p:sp>
      <p:sp>
        <p:nvSpPr>
          <p:cNvPr id="26" name="Text Box 25"/>
          <p:cNvSpPr txBox="1"/>
          <p:nvPr/>
        </p:nvSpPr>
        <p:spPr>
          <a:xfrm>
            <a:off x="1066800" y="4229100"/>
            <a:ext cx="11318875" cy="5200650"/>
          </a:xfrm>
          <a:prstGeom prst="rect">
            <a:avLst/>
          </a:prstGeom>
          <a:noFill/>
        </p:spPr>
        <p:txBody>
          <a:bodyPr wrap="square" rtlCol="0" anchor="t">
            <a:spAutoFit/>
          </a:bodyPr>
          <a:lstStyle/>
          <a:p>
            <a:r>
              <a:rPr lang="en-US" altLang="en-US" sz="3600" b="1">
                <a:latin typeface="Bodoni MT Black" panose="02070A03080606020203" charset="0"/>
                <a:cs typeface="Bodoni MT Black" panose="02070A03080606020203" charset="0"/>
              </a:rPr>
              <a:t>CARA PEMBERSIHAN ARSIP:</a:t>
            </a:r>
            <a:r>
              <a:rPr lang="en-US" altLang="en-US" sz="3600" b="1"/>
              <a:t> </a:t>
            </a:r>
          </a:p>
          <a:p>
            <a:endParaRPr lang="en-US" altLang="en-US" sz="1600" b="1"/>
          </a:p>
          <a:p>
            <a:r>
              <a:rPr lang="en-US" altLang="en-US" sz="3600" b="1"/>
              <a:t>- </a:t>
            </a:r>
            <a:r>
              <a:rPr lang="en-US" altLang="en-US" sz="4000" b="1"/>
              <a:t>Bersihkan debu dan kotoran secara berkala dengan </a:t>
            </a:r>
          </a:p>
          <a:p>
            <a:r>
              <a:rPr lang="en-US" altLang="en-US" sz="4000" b="1"/>
              <a:t>   penyedot debu.</a:t>
            </a:r>
          </a:p>
          <a:p>
            <a:r>
              <a:rPr lang="en-US" altLang="en-US" sz="4000" b="1"/>
              <a:t>- Atur dan periksa kembali susunan letak arsip di rak  </a:t>
            </a:r>
          </a:p>
          <a:p>
            <a:r>
              <a:rPr lang="en-US" altLang="en-US" sz="4000" b="1"/>
              <a:t>   secara sistematis.</a:t>
            </a:r>
          </a:p>
          <a:p>
            <a:r>
              <a:rPr lang="en-US" altLang="en-US" sz="4000" b="1"/>
              <a:t>- Gunakan bahan-bahan pencegah kerusakan arsip, </a:t>
            </a:r>
          </a:p>
          <a:p>
            <a:r>
              <a:rPr lang="en-US" altLang="en-US" sz="4000" b="1"/>
              <a:t>   seperti kapur barus (kamper).</a:t>
            </a:r>
          </a:p>
          <a:p>
            <a:r>
              <a:rPr lang="en-US" altLang="en-US" sz="4000" b="1"/>
              <a:t>- Semprotkan dengan bahan kimia secara berkala.</a:t>
            </a:r>
            <a:endParaRPr lang="en-US" sz="4000" b="1"/>
          </a:p>
        </p:txBody>
      </p:sp>
      <p:sp>
        <p:nvSpPr>
          <p:cNvPr id="28" name="Text Box 27"/>
          <p:cNvSpPr txBox="1"/>
          <p:nvPr/>
        </p:nvSpPr>
        <p:spPr>
          <a:xfrm>
            <a:off x="914400" y="419100"/>
            <a:ext cx="9144000" cy="768350"/>
          </a:xfrm>
          <a:prstGeom prst="rect">
            <a:avLst/>
          </a:prstGeom>
          <a:noFill/>
        </p:spPr>
        <p:txBody>
          <a:bodyPr wrap="square" rtlCol="0" anchor="t">
            <a:spAutoFit/>
          </a:bodyPr>
          <a:lstStyle/>
          <a:p>
            <a:r>
              <a:rPr lang="en-US" altLang="en-US" sz="4400">
                <a:latin typeface="Bodoni MT Black" panose="02070A03080606020203" charset="0"/>
                <a:cs typeface="Bodoni MT Black" panose="02070A03080606020203" charset="0"/>
              </a:rPr>
              <a:t>Pembersihan Arsip</a:t>
            </a:r>
            <a:endParaRPr lang="en-US" sz="4400">
              <a:latin typeface="Bodoni MT Black" panose="02070A03080606020203" charset="0"/>
              <a:cs typeface="Bodoni MT Black" panose="02070A03080606020203"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pic>
        <p:nvPicPr>
          <p:cNvPr id="2" name="Picture 1"/>
          <p:cNvPicPr/>
          <p:nvPr/>
        </p:nvPicPr>
        <p:blipFill>
          <a:blip r:embed="rId3" cstate="print"/>
          <a:stretch>
            <a:fillRect/>
          </a:stretch>
        </p:blipFill>
        <p:spPr>
          <a:xfrm>
            <a:off x="1362075" y="6353175"/>
            <a:ext cx="5287645" cy="3248660"/>
          </a:xfrm>
          <a:prstGeom prst="rect">
            <a:avLst/>
          </a:prstGeom>
        </p:spPr>
      </p:pic>
      <p:pic>
        <p:nvPicPr>
          <p:cNvPr id="23" name="Picture 22"/>
          <p:cNvPicPr>
            <a:picLocks noChangeAspect="1"/>
          </p:cNvPicPr>
          <p:nvPr/>
        </p:nvPicPr>
        <p:blipFill>
          <a:blip r:embed="rId4" cstate="print"/>
          <a:stretch>
            <a:fillRect/>
          </a:stretch>
        </p:blipFill>
        <p:spPr>
          <a:xfrm>
            <a:off x="8077200" y="5753100"/>
            <a:ext cx="4673600" cy="3743960"/>
          </a:xfrm>
          <a:prstGeom prst="rect">
            <a:avLst/>
          </a:prstGeom>
        </p:spPr>
      </p:pic>
      <p:pic>
        <p:nvPicPr>
          <p:cNvPr id="24" name="Picture 23"/>
          <p:cNvPicPr/>
          <p:nvPr/>
        </p:nvPicPr>
        <p:blipFill>
          <a:blip r:embed="rId5" cstate="print"/>
          <a:stretch>
            <a:fillRect/>
          </a:stretch>
        </p:blipFill>
        <p:spPr>
          <a:xfrm>
            <a:off x="1676400" y="1943100"/>
            <a:ext cx="4866640" cy="4044315"/>
          </a:xfrm>
          <a:prstGeom prst="rect">
            <a:avLst/>
          </a:prstGeom>
        </p:spPr>
      </p:pic>
      <p:pic>
        <p:nvPicPr>
          <p:cNvPr id="25" name="Picture 24"/>
          <p:cNvPicPr/>
          <p:nvPr/>
        </p:nvPicPr>
        <p:blipFill>
          <a:blip r:embed="rId6" cstate="print"/>
          <a:stretch>
            <a:fillRect/>
          </a:stretch>
        </p:blipFill>
        <p:spPr>
          <a:xfrm>
            <a:off x="7696200" y="2171700"/>
            <a:ext cx="5055235" cy="3232150"/>
          </a:xfrm>
          <a:prstGeom prst="rect">
            <a:avLst/>
          </a:prstGeom>
        </p:spPr>
      </p:pic>
      <p:sp>
        <p:nvSpPr>
          <p:cNvPr id="28" name="Text Box 27"/>
          <p:cNvSpPr txBox="1"/>
          <p:nvPr/>
        </p:nvSpPr>
        <p:spPr>
          <a:xfrm>
            <a:off x="914400" y="419100"/>
            <a:ext cx="9144000" cy="706755"/>
          </a:xfrm>
          <a:prstGeom prst="rect">
            <a:avLst/>
          </a:prstGeom>
          <a:noFill/>
        </p:spPr>
        <p:txBody>
          <a:bodyPr wrap="square" rtlCol="0" anchor="t">
            <a:spAutoFit/>
          </a:bodyPr>
          <a:lstStyle/>
          <a:p>
            <a:r>
              <a:rPr lang="en-US" altLang="en-US" sz="4000">
                <a:latin typeface="Arial Black" panose="020B0A04020102020204" charset="0"/>
                <a:cs typeface="Arial Black" panose="020B0A04020102020204" charset="0"/>
              </a:rPr>
              <a:t>SARANA PEMBERSIH ARSIP </a:t>
            </a:r>
            <a:endParaRPr lang="en-US" sz="4000">
              <a:latin typeface="Arial Black" panose="020B0A04020102020204" charset="0"/>
              <a:cs typeface="Arial Black" panose="020B0A0402010202020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 name="AutoShape 2"/>
          <p:cNvSpPr/>
          <p:nvPr/>
        </p:nvSpPr>
        <p:spPr>
          <a:xfrm>
            <a:off x="609600" y="571500"/>
            <a:ext cx="5568315" cy="8291830"/>
          </a:xfrm>
          <a:prstGeom prst="rect">
            <a:avLst/>
          </a:prstGeom>
          <a:solidFill>
            <a:srgbClr val="92D050"/>
          </a:solidFill>
        </p:spPr>
        <p:txBody>
          <a:bodyPr/>
          <a:lstStyle/>
          <a:p>
            <a:endParaRPr lang="en-US" dirty="0">
              <a:solidFill>
                <a:srgbClr val="0C45A6"/>
              </a:solidFill>
              <a:latin typeface="Montserrat ExtraBold" panose="00000900000000000000" pitchFamily="50" charset="0"/>
            </a:endParaRPr>
          </a:p>
          <a:p>
            <a:endParaRPr lang="en-US"/>
          </a:p>
        </p:txBody>
      </p:sp>
      <p:sp>
        <p:nvSpPr>
          <p:cNvPr id="23" name="Text Box 22"/>
          <p:cNvSpPr txBox="1"/>
          <p:nvPr/>
        </p:nvSpPr>
        <p:spPr>
          <a:xfrm>
            <a:off x="1143000" y="1181100"/>
            <a:ext cx="4952365" cy="1487805"/>
          </a:xfrm>
          <a:prstGeom prst="rect">
            <a:avLst/>
          </a:prstGeom>
          <a:noFill/>
        </p:spPr>
        <p:txBody>
          <a:bodyPr wrap="square" rtlCol="0" anchor="t">
            <a:noAutofit/>
          </a:bodyPr>
          <a:lstStyle/>
          <a:p>
            <a:r>
              <a:rPr lang="en-US" sz="4500" b="1" dirty="0">
                <a:solidFill>
                  <a:schemeClr val="tx1"/>
                </a:solidFill>
                <a:latin typeface="Montserrat Semi-Bold" panose="00000700000000000000"/>
                <a:sym typeface="+mn-ea"/>
              </a:rPr>
              <a:t>PROSEDUR PENATAAN ARSIP INAKTIF</a:t>
            </a:r>
          </a:p>
        </p:txBody>
      </p:sp>
      <p:sp>
        <p:nvSpPr>
          <p:cNvPr id="26" name="Text Box 25"/>
          <p:cNvSpPr txBox="1"/>
          <p:nvPr/>
        </p:nvSpPr>
        <p:spPr>
          <a:xfrm>
            <a:off x="6553200" y="876300"/>
            <a:ext cx="8485505" cy="7570470"/>
          </a:xfrm>
          <a:prstGeom prst="rect">
            <a:avLst/>
          </a:prstGeom>
          <a:noFill/>
        </p:spPr>
        <p:txBody>
          <a:bodyPr wrap="square" rtlCol="0" anchor="t">
            <a:spAutoFit/>
          </a:bodyPr>
          <a:lstStyle/>
          <a:p>
            <a:r>
              <a:rPr lang="en-US" altLang="en-US" sz="5400">
                <a:latin typeface="Brush Script MT" panose="03060802040406070304" charset="0"/>
                <a:cs typeface="Brush Script MT" panose="03060802040406070304" charset="0"/>
              </a:rPr>
              <a:t>1. Pengaturan fisik arsip</a:t>
            </a:r>
          </a:p>
          <a:p>
            <a:r>
              <a:rPr lang="en-US" altLang="en-US" sz="5400">
                <a:latin typeface="Brush Script MT" panose="03060802040406070304" charset="0"/>
                <a:cs typeface="Brush Script MT" panose="03060802040406070304" charset="0"/>
              </a:rPr>
              <a:t>   Pemeriksaan dan   </a:t>
            </a:r>
          </a:p>
          <a:p>
            <a:r>
              <a:rPr lang="en-US" altLang="en-US" sz="5400">
                <a:latin typeface="Brush Script MT" panose="03060802040406070304" charset="0"/>
                <a:cs typeface="Brush Script MT" panose="03060802040406070304" charset="0"/>
              </a:rPr>
              <a:t>   Verifikasi</a:t>
            </a:r>
          </a:p>
          <a:p>
            <a:r>
              <a:rPr lang="en-US" altLang="en-US" sz="5400">
                <a:latin typeface="Brush Script MT" panose="03060802040406070304" charset="0"/>
                <a:cs typeface="Brush Script MT" panose="03060802040406070304" charset="0"/>
              </a:rPr>
              <a:t>2.Penataan Arsip dalam Bok</a:t>
            </a:r>
          </a:p>
          <a:p>
            <a:r>
              <a:rPr lang="en-US" altLang="en-US" sz="5400">
                <a:latin typeface="Brush Script MT" panose="03060802040406070304" charset="0"/>
                <a:cs typeface="Brush Script MT" panose="03060802040406070304" charset="0"/>
              </a:rPr>
              <a:t>3.Penempatan Boks dalam Rak  </a:t>
            </a:r>
          </a:p>
          <a:p>
            <a:r>
              <a:rPr lang="en-US" altLang="en-US" sz="5400">
                <a:latin typeface="Brush Script MT" panose="03060802040406070304" charset="0"/>
                <a:cs typeface="Brush Script MT" panose="03060802040406070304" charset="0"/>
              </a:rPr>
              <a:t>   arsip </a:t>
            </a:r>
          </a:p>
          <a:p>
            <a:r>
              <a:rPr lang="en-US" altLang="en-US" sz="5400">
                <a:latin typeface="Brush Script MT" panose="03060802040406070304" charset="0"/>
                <a:cs typeface="Brush Script MT" panose="03060802040406070304" charset="0"/>
              </a:rPr>
              <a:t>4. Penyusunan Daftar Arsip </a:t>
            </a:r>
          </a:p>
          <a:p>
            <a:r>
              <a:rPr lang="en-US" altLang="en-US" sz="5400">
                <a:latin typeface="Brush Script MT" panose="03060802040406070304" charset="0"/>
                <a:cs typeface="Brush Script MT" panose="03060802040406070304" charset="0"/>
              </a:rPr>
              <a:t>   Inaktif </a:t>
            </a:r>
          </a:p>
          <a:p>
            <a:r>
              <a:rPr lang="en-US" altLang="en-US" sz="5400">
                <a:latin typeface="Brush Script MT" panose="03060802040406070304" charset="0"/>
                <a:cs typeface="Brush Script MT" panose="03060802040406070304" charset="0"/>
              </a:rPr>
              <a:t>5. Pengolahan informasi arsip </a:t>
            </a:r>
            <a:endParaRPr lang="en-US" sz="5400">
              <a:latin typeface="Brush Script MT" panose="03060802040406070304" charset="0"/>
              <a:cs typeface="Brush Script MT" panose="03060802040406070304" charset="0"/>
            </a:endParaRPr>
          </a:p>
        </p:txBody>
      </p:sp>
      <p:sp>
        <p:nvSpPr>
          <p:cNvPr id="25" name="Text Box 24"/>
          <p:cNvSpPr txBox="1"/>
          <p:nvPr/>
        </p:nvSpPr>
        <p:spPr>
          <a:xfrm>
            <a:off x="838200" y="4229100"/>
            <a:ext cx="5005070" cy="3046095"/>
          </a:xfrm>
          <a:prstGeom prst="rect">
            <a:avLst/>
          </a:prstGeom>
          <a:noFill/>
        </p:spPr>
        <p:txBody>
          <a:bodyPr wrap="square" rtlCol="0" anchor="t">
            <a:spAutoFit/>
          </a:bodyPr>
          <a:lstStyle/>
          <a:p>
            <a:pPr>
              <a:lnSpc>
                <a:spcPct val="150000"/>
              </a:lnSpc>
            </a:pPr>
            <a:r>
              <a:rPr lang="en-US" sz="3200" dirty="0" err="1">
                <a:solidFill>
                  <a:srgbClr val="0C45A6"/>
                </a:solidFill>
                <a:latin typeface="Arial Black" panose="020B0A04020102020204" charset="0"/>
                <a:cs typeface="Arial Black" panose="020B0A04020102020204" charset="0"/>
                <a:sym typeface="+mn-ea"/>
              </a:rPr>
              <a:t>Penataan</a:t>
            </a:r>
            <a:r>
              <a:rPr lang="en-US" sz="3200" dirty="0">
                <a:solidFill>
                  <a:srgbClr val="0C45A6"/>
                </a:solidFill>
                <a:latin typeface="Arial Black" panose="020B0A04020102020204" charset="0"/>
                <a:cs typeface="Arial Black" panose="020B0A04020102020204" charset="0"/>
                <a:sym typeface="+mn-ea"/>
              </a:rPr>
              <a:t> </a:t>
            </a:r>
            <a:r>
              <a:rPr lang="en-US" sz="3200" dirty="0" err="1">
                <a:solidFill>
                  <a:srgbClr val="0C45A6"/>
                </a:solidFill>
                <a:latin typeface="Arial Black" panose="020B0A04020102020204" charset="0"/>
                <a:cs typeface="Arial Black" panose="020B0A04020102020204" charset="0"/>
                <a:sym typeface="+mn-ea"/>
              </a:rPr>
              <a:t>Arsip</a:t>
            </a:r>
            <a:r>
              <a:rPr lang="en-US" sz="3200" dirty="0">
                <a:solidFill>
                  <a:srgbClr val="0C45A6"/>
                </a:solidFill>
                <a:latin typeface="Arial Black" panose="020B0A04020102020204" charset="0"/>
                <a:cs typeface="Arial Black" panose="020B0A04020102020204" charset="0"/>
                <a:sym typeface="+mn-ea"/>
              </a:rPr>
              <a:t> </a:t>
            </a:r>
            <a:r>
              <a:rPr lang="en-US" sz="3200" dirty="0" err="1">
                <a:solidFill>
                  <a:srgbClr val="0C45A6"/>
                </a:solidFill>
                <a:latin typeface="Arial Black" panose="020B0A04020102020204" charset="0"/>
                <a:cs typeface="Arial Black" panose="020B0A04020102020204" charset="0"/>
                <a:sym typeface="+mn-ea"/>
              </a:rPr>
              <a:t>Inaktif</a:t>
            </a:r>
            <a:r>
              <a:rPr lang="en-US" sz="3200" dirty="0">
                <a:solidFill>
                  <a:srgbClr val="0C45A6"/>
                </a:solidFill>
                <a:latin typeface="Arial Black" panose="020B0A04020102020204" charset="0"/>
                <a:cs typeface="Arial Black" panose="020B0A04020102020204" charset="0"/>
                <a:sym typeface="+mn-ea"/>
              </a:rPr>
              <a:t> yang TELAH </a:t>
            </a:r>
            <a:r>
              <a:rPr lang="en-US" sz="3200" dirty="0" err="1">
                <a:solidFill>
                  <a:srgbClr val="0C45A6"/>
                </a:solidFill>
                <a:latin typeface="Arial Black" panose="020B0A04020102020204" charset="0"/>
                <a:cs typeface="Arial Black" panose="020B0A04020102020204" charset="0"/>
                <a:sym typeface="+mn-ea"/>
              </a:rPr>
              <a:t>memiliki</a:t>
            </a:r>
            <a:r>
              <a:rPr lang="en-US" sz="3200" dirty="0">
                <a:solidFill>
                  <a:srgbClr val="0C45A6"/>
                </a:solidFill>
                <a:latin typeface="Arial Black" panose="020B0A04020102020204" charset="0"/>
                <a:cs typeface="Arial Black" panose="020B0A04020102020204" charset="0"/>
                <a:sym typeface="+mn-ea"/>
              </a:rPr>
              <a:t> Daftar </a:t>
            </a:r>
            <a:r>
              <a:rPr lang="en-US" sz="3200" dirty="0" err="1">
                <a:solidFill>
                  <a:srgbClr val="0C45A6"/>
                </a:solidFill>
                <a:latin typeface="Arial Black" panose="020B0A04020102020204" charset="0"/>
                <a:cs typeface="Arial Black" panose="020B0A04020102020204" charset="0"/>
                <a:sym typeface="+mn-ea"/>
              </a:rPr>
              <a:t>Arsip</a:t>
            </a:r>
            <a:r>
              <a:rPr lang="en-US" sz="3200" dirty="0">
                <a:solidFill>
                  <a:srgbClr val="0C45A6"/>
                </a:solidFill>
                <a:latin typeface="Arial Black" panose="020B0A04020102020204" charset="0"/>
                <a:cs typeface="Arial Black" panose="020B0A04020102020204" charset="0"/>
                <a:sym typeface="+mn-ea"/>
              </a:rPr>
              <a:t> yang </a:t>
            </a:r>
            <a:r>
              <a:rPr lang="en-US" sz="3200" dirty="0" err="1">
                <a:solidFill>
                  <a:srgbClr val="0C45A6"/>
                </a:solidFill>
                <a:latin typeface="Arial Black" panose="020B0A04020102020204" charset="0"/>
                <a:cs typeface="Arial Black" panose="020B0A04020102020204" charset="0"/>
                <a:sym typeface="+mn-ea"/>
              </a:rPr>
              <a:t>dipindahkan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028700" y="2315983"/>
            <a:ext cx="6004699" cy="4655"/>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430267" y="15589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028700" y="1019175"/>
            <a:ext cx="7187565" cy="918845"/>
          </a:xfrm>
          <a:prstGeom prst="rect">
            <a:avLst/>
          </a:prstGeom>
        </p:spPr>
        <p:txBody>
          <a:bodyPr wrap="square" lIns="0" tIns="0" rIns="0" bIns="0" rtlCol="0" anchor="t">
            <a:spAutoFit/>
          </a:bodyPr>
          <a:lstStyle/>
          <a:p>
            <a:pPr algn="l">
              <a:lnSpc>
                <a:spcPts val="7165"/>
              </a:lnSpc>
            </a:pPr>
            <a:r>
              <a:rPr lang="en-US" sz="6400" b="1">
                <a:solidFill>
                  <a:srgbClr val="21272C"/>
                </a:solidFill>
                <a:latin typeface="Poppins Bold" panose="00000800000000000000"/>
                <a:ea typeface="Poppins Bold" panose="00000800000000000000"/>
                <a:cs typeface="Poppins Bold" panose="00000800000000000000"/>
                <a:sym typeface="Poppins Bold" panose="00000800000000000000"/>
              </a:rPr>
              <a:t>pengertian arsip</a:t>
            </a:r>
          </a:p>
        </p:txBody>
      </p:sp>
      <p:sp>
        <p:nvSpPr>
          <p:cNvPr id="25" name="Content Placeholder 2"/>
          <p:cNvSpPr>
            <a:spLocks noGrp="1"/>
          </p:cNvSpPr>
          <p:nvPr/>
        </p:nvSpPr>
        <p:spPr>
          <a:xfrm>
            <a:off x="1028700" y="2933860"/>
            <a:ext cx="12344400" cy="6226970"/>
          </a:xfrm>
          <a:prstGeom prst="rect">
            <a:avLst/>
          </a:prstGeom>
          <a:solidFill>
            <a:schemeClr val="bg1"/>
          </a:solidFill>
          <a:ln w="63500">
            <a:solidFill>
              <a:srgbClr val="006666"/>
            </a:solidFill>
          </a:ln>
        </p:spPr>
        <p:txBody>
          <a:bodyPr vert="horz" wrap="square" lIns="137160" tIns="68580" rIns="137160" bIns="68580" numCol="1" rtlCol="0" anchor="t" anchorCtr="0" compatLnSpc="1">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id-ID" sz="1575"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a:p>
            <a:pPr marL="0" marR="0" lvl="0" indent="0" algn="just" defTabSz="914400" rtl="0" eaLnBrk="1" fontAlgn="base" latinLnBrk="0" hangingPunct="1">
              <a:lnSpc>
                <a:spcPct val="100000"/>
              </a:lnSpc>
              <a:spcBef>
                <a:spcPct val="20000"/>
              </a:spcBef>
              <a:spcAft>
                <a:spcPct val="0"/>
              </a:spcAft>
              <a:buClrTx/>
              <a:buSzTx/>
              <a:buFontTx/>
              <a:buNone/>
              <a:defRPr/>
            </a:pPr>
            <a:r>
              <a:rPr kumimoji="0" lang="id-ID" sz="3900" b="1"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Arsip </a:t>
            </a:r>
            <a:r>
              <a:rPr kumimoji="0" lang="id-ID" sz="39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adalah rekaman kegiatan atau peristiwa dalam berbagai bentuk dan media sesuai dengan perkembangan teknologi informasi dan komunikasi yang dibuat dan diterima oleh lembaga negara, pemerintahan daerah, lembaga pendidikan, </a:t>
            </a:r>
            <a:r>
              <a:rPr kumimoji="0" lang="id-ID" sz="390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perusahaan</a:t>
            </a:r>
            <a:r>
              <a:rPr kumimoji="0" lang="id-ID" sz="39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organisasi politik, organisasi kemasyarakatan, dan perseorangan dalam pelaksanaan kehidupan bermasyarakat, berbangsa, dan bernegara</a:t>
            </a:r>
          </a:p>
        </p:txBody>
      </p:sp>
      <p:sp>
        <p:nvSpPr>
          <p:cNvPr id="6149" name="TextBox 4"/>
          <p:cNvSpPr txBox="1"/>
          <p:nvPr/>
        </p:nvSpPr>
        <p:spPr>
          <a:xfrm>
            <a:off x="1371600" y="9479915"/>
            <a:ext cx="8548688" cy="460375"/>
          </a:xfrm>
          <a:prstGeom prst="rect">
            <a:avLst/>
          </a:prstGeom>
          <a:noFill/>
          <a:ln w="9525">
            <a:noFill/>
          </a:ln>
        </p:spPr>
        <p:txBody>
          <a:bodyPr>
            <a:spAutoFit/>
          </a:bodyPr>
          <a:lstStyle/>
          <a:p>
            <a:pPr eaLnBrk="1" hangingPunct="1"/>
            <a:r>
              <a:rPr lang="id-ID" altLang="x-none" sz="2400" b="1" i="1" dirty="0">
                <a:latin typeface="Times New Roman" panose="02020603050405020304" pitchFamily="18" charset="0"/>
                <a:cs typeface="Times New Roman" panose="02020603050405020304" pitchFamily="18" charset="0"/>
              </a:rPr>
              <a:t>(UU No. 43/2009 Ps. 1 angka 2)</a:t>
            </a:r>
            <a:endParaRPr lang="id-ID" altLang="x-none" sz="2400" b="1" i="1" dirty="0">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258465" y="-1443295"/>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flipV="1">
            <a:off x="808355" y="2228850"/>
            <a:ext cx="4478020" cy="17145"/>
          </a:xfrm>
          <a:prstGeom prst="line">
            <a:avLst/>
          </a:prstGeom>
          <a:ln w="152400" cap="flat">
            <a:solidFill>
              <a:srgbClr val="C6E648"/>
            </a:solidFill>
            <a:prstDash val="solid"/>
            <a:headEnd type="none" w="sm" len="sm"/>
            <a:tailEnd type="none" w="sm" len="sm"/>
          </a:ln>
        </p:spPr>
      </p:sp>
      <p:sp>
        <p:nvSpPr>
          <p:cNvPr id="23" name="TextBox 23"/>
          <p:cNvSpPr txBox="1"/>
          <p:nvPr/>
        </p:nvSpPr>
        <p:spPr>
          <a:xfrm>
            <a:off x="713649" y="422597"/>
            <a:ext cx="10815507" cy="1607820"/>
          </a:xfrm>
          <a:prstGeom prst="rect">
            <a:avLst/>
          </a:prstGeom>
        </p:spPr>
        <p:txBody>
          <a:bodyPr lIns="0" tIns="0" rIns="0" bIns="0" rtlCol="0" anchor="t">
            <a:spAutoFit/>
          </a:bodyPr>
          <a:lstStyle/>
          <a:p>
            <a:pPr algn="l">
              <a:lnSpc>
                <a:spcPts val="6270"/>
              </a:lnSpc>
            </a:pPr>
            <a:r>
              <a:rPr lang="en-US" sz="4400" b="1">
                <a:solidFill>
                  <a:srgbClr val="000000"/>
                </a:solidFill>
                <a:latin typeface="Poppins Bold" panose="00000800000000000000"/>
                <a:ea typeface="Poppins Bold" panose="00000800000000000000"/>
                <a:cs typeface="Poppins Bold" panose="00000800000000000000"/>
                <a:sym typeface="Poppins Bold" panose="00000800000000000000"/>
              </a:rPr>
              <a:t>PENGATURAN FISIK ,PEMERIKSAAN &amp; VERIFIKASI ARSIP </a:t>
            </a:r>
          </a:p>
        </p:txBody>
      </p:sp>
      <p:sp>
        <p:nvSpPr>
          <p:cNvPr id="24" name="TextBox 24"/>
          <p:cNvSpPr txBox="1"/>
          <p:nvPr/>
        </p:nvSpPr>
        <p:spPr>
          <a:xfrm>
            <a:off x="808454" y="2573342"/>
            <a:ext cx="12585114" cy="6315304"/>
          </a:xfrm>
          <a:prstGeom prst="rect">
            <a:avLst/>
          </a:prstGeom>
        </p:spPr>
        <p:txBody>
          <a:bodyPr lIns="0" tIns="0" rIns="0" bIns="0" rtlCol="0" anchor="t">
            <a:spAutoFit/>
          </a:bodyPr>
          <a:lstStyle/>
          <a:p>
            <a:pPr marL="777240" lvl="1" indent="-388620" algn="just">
              <a:lnSpc>
                <a:spcPts val="4545"/>
              </a:lnSpc>
              <a:buFont typeface="Arial" panose="020B0604020202020204"/>
              <a:buChar char="•"/>
            </a:pP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Arsip</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yang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sudah</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di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pilah</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di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berkaskan</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sesuai</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klasifikasi</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kesamaan</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04" dirty="0" err="1" smtClean="0">
                <a:solidFill>
                  <a:srgbClr val="392A1E"/>
                </a:solidFill>
                <a:latin typeface="Poppins Bold" panose="00000800000000000000"/>
                <a:ea typeface="Poppins Bold" panose="00000800000000000000"/>
                <a:cs typeface="Poppins Bold" panose="00000800000000000000"/>
                <a:sym typeface="Poppins Bold" panose="00000800000000000000"/>
              </a:rPr>
              <a:t>kegiatan</a:t>
            </a:r>
            <a:r>
              <a:rPr lang="en-US" sz="3600" b="1" spc="104" dirty="0" smtClean="0">
                <a:solidFill>
                  <a:srgbClr val="392A1E"/>
                </a:solidFill>
                <a:latin typeface="Poppins Bold" panose="00000800000000000000"/>
                <a:ea typeface="Poppins Bold" panose="00000800000000000000"/>
                <a:cs typeface="Poppins Bold" panose="00000800000000000000"/>
                <a:sym typeface="Poppins Bold" panose="00000800000000000000"/>
              </a:rPr>
              <a:t>/</a:t>
            </a:r>
            <a:r>
              <a:rPr lang="en-US" sz="3600" b="1" spc="104" dirty="0" err="1" smtClean="0">
                <a:solidFill>
                  <a:srgbClr val="392A1E"/>
                </a:solidFill>
                <a:latin typeface="Poppins Bold" panose="00000800000000000000"/>
                <a:ea typeface="Poppins Bold" panose="00000800000000000000"/>
                <a:cs typeface="Poppins Bold" panose="00000800000000000000"/>
                <a:sym typeface="Poppins Bold" panose="00000800000000000000"/>
              </a:rPr>
              <a:t>dosier</a:t>
            </a:r>
            <a:r>
              <a:rPr lang="en-US" sz="3600" b="1" spc="104" dirty="0" smtClean="0">
                <a:solidFill>
                  <a:srgbClr val="392A1E"/>
                </a:solidFill>
                <a:latin typeface="Poppins Bold" panose="00000800000000000000"/>
                <a:ea typeface="Poppins Bold" panose="00000800000000000000"/>
                <a:cs typeface="Poppins Bold" panose="00000800000000000000"/>
                <a:sym typeface="Poppins Bold" panose="00000800000000000000"/>
              </a:rPr>
              <a:t>)</a:t>
            </a:r>
            <a:endPar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endParaRPr>
          </a:p>
          <a:p>
            <a:pPr marL="777240" lvl="1" indent="-388620" algn="just">
              <a:lnSpc>
                <a:spcPts val="4545"/>
              </a:lnSpc>
              <a:buFont typeface="Arial" panose="020B0604020202020204"/>
              <a:buChar char="•"/>
            </a:pP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Arsip</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yang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sudah</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memberkas</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di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pertahankan</a:t>
            </a:r>
            <a:endPar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endParaRPr>
          </a:p>
          <a:p>
            <a:pPr marL="777240" lvl="1" indent="-388620" algn="just">
              <a:lnSpc>
                <a:spcPts val="4545"/>
              </a:lnSpc>
              <a:buFont typeface="Arial" panose="020B0604020202020204"/>
              <a:buChar char="•"/>
            </a:pP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Arsip</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korespondensi</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yang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bercampur</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di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ordner</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dapat</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di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berkaskan</a:t>
            </a:r>
            <a:r>
              <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04" dirty="0" err="1">
                <a:solidFill>
                  <a:srgbClr val="392A1E"/>
                </a:solidFill>
                <a:latin typeface="Poppins Bold" panose="00000800000000000000"/>
                <a:ea typeface="Poppins Bold" panose="00000800000000000000"/>
                <a:cs typeface="Poppins Bold" panose="00000800000000000000"/>
                <a:sym typeface="Poppins Bold" panose="00000800000000000000"/>
              </a:rPr>
              <a:t>sbb</a:t>
            </a:r>
            <a:endParaRPr lang="en-US" sz="3600" b="1" spc="104" dirty="0">
              <a:solidFill>
                <a:srgbClr val="392A1E"/>
              </a:solidFill>
              <a:latin typeface="Poppins Bold" panose="00000800000000000000"/>
              <a:ea typeface="Poppins Bold" panose="00000800000000000000"/>
              <a:cs typeface="Poppins Bold" panose="00000800000000000000"/>
              <a:sym typeface="Poppins Bold" panose="00000800000000000000"/>
            </a:endParaRPr>
          </a:p>
          <a:p>
            <a:pPr marL="777240" lvl="1" indent="-388620" algn="just">
              <a:lnSpc>
                <a:spcPts val="4545"/>
              </a:lnSpc>
              <a:buFont typeface="Arial" panose="020B0604020202020204"/>
              <a:buChar char="•"/>
            </a:pP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Arsip</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korespondensi</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pemberkasan</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sesuai</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dengan</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series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atau</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kegiatan</a:t>
            </a:r>
            <a:endPar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endParaRPr>
          </a:p>
          <a:p>
            <a:pPr marL="777240" lvl="1" indent="-388620" algn="just">
              <a:lnSpc>
                <a:spcPts val="4545"/>
              </a:lnSpc>
              <a:buFont typeface="Arial" panose="020B0604020202020204"/>
              <a:buChar char="•"/>
            </a:pP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Arsip</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keuangan</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dengan</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berkas</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SPM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atau</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SP2D</a:t>
            </a:r>
          </a:p>
          <a:p>
            <a:pPr marL="777240" lvl="1" indent="-388620" algn="just">
              <a:lnSpc>
                <a:spcPts val="4545"/>
              </a:lnSpc>
              <a:buFont typeface="Arial" panose="020B0604020202020204"/>
              <a:buChar char="•"/>
            </a:pP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Arsip</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personal file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sesuai</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NIP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atau</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NIK</a:t>
            </a:r>
          </a:p>
          <a:p>
            <a:pPr marL="777240" lvl="1" indent="-388620" algn="just">
              <a:lnSpc>
                <a:spcPts val="4545"/>
              </a:lnSpc>
              <a:buFont typeface="Arial" panose="020B0604020202020204"/>
              <a:buChar char="•"/>
            </a:pP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Arsip</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pengadaan</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barang</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dan</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jasa</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sesuai</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nama</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proyek</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atau</a:t>
            </a:r>
            <a:r>
              <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rPr>
              <a:t> </a:t>
            </a:r>
            <a:r>
              <a:rPr lang="en-US" sz="3600" b="1" spc="147" dirty="0" err="1">
                <a:solidFill>
                  <a:srgbClr val="392A1E"/>
                </a:solidFill>
                <a:latin typeface="Poppins Bold" panose="00000800000000000000"/>
                <a:ea typeface="Poppins Bold" panose="00000800000000000000"/>
                <a:cs typeface="Poppins Bold" panose="00000800000000000000"/>
                <a:sym typeface="Poppins Bold" panose="00000800000000000000"/>
              </a:rPr>
              <a:t>paket</a:t>
            </a:r>
            <a:endParaRPr lang="en-US" sz="3600" b="1" spc="147" dirty="0">
              <a:solidFill>
                <a:srgbClr val="392A1E"/>
              </a:solidFill>
              <a:latin typeface="Poppins Bold" panose="00000800000000000000"/>
              <a:ea typeface="Poppins Bold" panose="00000800000000000000"/>
              <a:cs typeface="Poppins Bold" panose="00000800000000000000"/>
              <a:sym typeface="Poppins Bold" panose="00000800000000000000"/>
            </a:endParaRPr>
          </a:p>
        </p:txBody>
      </p:sp>
      <p:sp>
        <p:nvSpPr>
          <p:cNvPr id="25" name="Text Box 24"/>
          <p:cNvSpPr txBox="1"/>
          <p:nvPr/>
        </p:nvSpPr>
        <p:spPr>
          <a:xfrm>
            <a:off x="16160750" y="-2346325"/>
            <a:ext cx="6096000" cy="368300"/>
          </a:xfrm>
          <a:prstGeom prst="rect">
            <a:avLst/>
          </a:prstGeom>
          <a:noFill/>
        </p:spPr>
        <p:txBody>
          <a:bodyPr wrap="square" rtlCol="0">
            <a:spAutoFit/>
          </a:bodyP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pic>
        <p:nvPicPr>
          <p:cNvPr id="2" name="Picture 1" descr="I:\2. P Pembenahan\dispermades\IMG-20180610-WA0009.jpg"/>
          <p:cNvPicPr>
            <a:picLocks noChangeAspect="1" noChangeArrowheads="1"/>
          </p:cNvPicPr>
          <p:nvPr/>
        </p:nvPicPr>
        <p:blipFill>
          <a:blip r:embed="rId3" cstate="print"/>
          <a:srcRect/>
          <a:stretch>
            <a:fillRect/>
          </a:stretch>
        </p:blipFill>
        <p:spPr bwMode="auto">
          <a:xfrm>
            <a:off x="6705600" y="4998720"/>
            <a:ext cx="6539230" cy="4284345"/>
          </a:xfrm>
          <a:prstGeom prst="rect">
            <a:avLst/>
          </a:prstGeom>
          <a:ln>
            <a:noFill/>
          </a:ln>
          <a:effectLst/>
        </p:spPr>
      </p:pic>
      <p:pic>
        <p:nvPicPr>
          <p:cNvPr id="23" name="Picture 22" descr="P_20180531_112807.jpg"/>
          <p:cNvPicPr>
            <a:picLocks noChangeAspect="1"/>
          </p:cNvPicPr>
          <p:nvPr/>
        </p:nvPicPr>
        <p:blipFill>
          <a:blip r:embed="rId4" cstate="print"/>
          <a:stretch>
            <a:fillRect/>
          </a:stretch>
        </p:blipFill>
        <p:spPr>
          <a:xfrm>
            <a:off x="459740" y="3047365"/>
            <a:ext cx="6004560" cy="4110990"/>
          </a:xfrm>
          <a:prstGeom prst="rect">
            <a:avLst/>
          </a:prstGeom>
          <a:ln>
            <a:noFill/>
          </a:ln>
          <a:effectLst/>
        </p:spPr>
      </p:pic>
      <p:sp>
        <p:nvSpPr>
          <p:cNvPr id="24" name="TextBox 3"/>
          <p:cNvSpPr txBox="1"/>
          <p:nvPr/>
        </p:nvSpPr>
        <p:spPr>
          <a:xfrm>
            <a:off x="868307" y="1467919"/>
            <a:ext cx="12103735" cy="514350"/>
          </a:xfrm>
          <a:prstGeom prst="rect">
            <a:avLst/>
          </a:prstGeom>
        </p:spPr>
        <p:txBody>
          <a:bodyPr lIns="0" tIns="0" rIns="0" bIns="0" rtlCol="0" anchor="t">
            <a:noAutofit/>
          </a:bodyPr>
          <a:lstStyle/>
          <a:p>
            <a:pPr>
              <a:lnSpc>
                <a:spcPts val="5400"/>
              </a:lnSpc>
            </a:pPr>
            <a:r>
              <a:rPr lang="en-US" sz="4800" dirty="0">
                <a:solidFill>
                  <a:srgbClr val="0C45A6"/>
                </a:solidFill>
                <a:latin typeface="Arial Black" panose="020B0A04020102020204" charset="0"/>
                <a:cs typeface="Arial Black" panose="020B0A04020102020204" charset="0"/>
              </a:rPr>
              <a:t>2. PENATAAN ARSIP DALAM BOKS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14138" y="2556026"/>
            <a:ext cx="9638653" cy="24789"/>
          </a:xfrm>
          <a:prstGeom prst="line">
            <a:avLst/>
          </a:prstGeom>
          <a:ln w="152400" cap="flat">
            <a:solidFill>
              <a:srgbClr val="C6E648"/>
            </a:solidFill>
            <a:prstDash val="solid"/>
            <a:headEnd type="none" w="sm" len="sm"/>
            <a:tailEnd type="none" w="sm" len="sm"/>
          </a:ln>
        </p:spPr>
      </p:sp>
      <p:sp>
        <p:nvSpPr>
          <p:cNvPr id="3" name="TextBox 3"/>
          <p:cNvSpPr txBox="1"/>
          <p:nvPr/>
        </p:nvSpPr>
        <p:spPr>
          <a:xfrm>
            <a:off x="16509346" y="3567390"/>
            <a:ext cx="395134" cy="423626"/>
          </a:xfrm>
          <a:prstGeom prst="rect">
            <a:avLst/>
          </a:prstGeom>
        </p:spPr>
        <p:txBody>
          <a:bodyPr lIns="0" tIns="0" rIns="0" bIns="0" rtlCol="0" anchor="t">
            <a:spAutoFit/>
          </a:bodyPr>
          <a:lstStyle/>
          <a:p>
            <a:pPr algn="ctr">
              <a:lnSpc>
                <a:spcPts val="3155"/>
              </a:lnSpc>
            </a:pPr>
            <a:r>
              <a:rPr lang="en-US" sz="2255">
                <a:solidFill>
                  <a:srgbClr val="935605"/>
                </a:solidFill>
                <a:latin typeface="Arial" panose="020B0604020202020204"/>
                <a:ea typeface="Arial" panose="020B0604020202020204"/>
                <a:cs typeface="Arial" panose="020B0604020202020204"/>
                <a:sym typeface="Arial" panose="020B0604020202020204"/>
              </a:rPr>
              <a:t>R3</a:t>
            </a:r>
          </a:p>
        </p:txBody>
      </p:sp>
      <p:grpSp>
        <p:nvGrpSpPr>
          <p:cNvPr id="4" name="Group 4"/>
          <p:cNvGrpSpPr/>
          <p:nvPr/>
        </p:nvGrpSpPr>
        <p:grpSpPr>
          <a:xfrm>
            <a:off x="12381595" y="-1016760"/>
            <a:ext cx="15729708" cy="5283470"/>
            <a:chOff x="0" y="0"/>
            <a:chExt cx="812800" cy="273012"/>
          </a:xfrm>
        </p:grpSpPr>
        <p:sp>
          <p:nvSpPr>
            <p:cNvPr id="5" name="Freeform 5"/>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6" name="TextBox 6"/>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7" name="Group 7"/>
          <p:cNvGrpSpPr/>
          <p:nvPr/>
        </p:nvGrpSpPr>
        <p:grpSpPr>
          <a:xfrm rot="-10800000">
            <a:off x="11430876" y="1534860"/>
            <a:ext cx="18426493" cy="13875324"/>
            <a:chOff x="0" y="0"/>
            <a:chExt cx="812800" cy="612046"/>
          </a:xfrm>
        </p:grpSpPr>
        <p:sp>
          <p:nvSpPr>
            <p:cNvPr id="8" name="Freeform 8"/>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9" name="TextBox 9"/>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10" name="Group 10"/>
          <p:cNvGrpSpPr/>
          <p:nvPr/>
        </p:nvGrpSpPr>
        <p:grpSpPr>
          <a:xfrm rot="-8767096">
            <a:off x="8072056" y="1454312"/>
            <a:ext cx="15731038" cy="946038"/>
            <a:chOff x="0" y="0"/>
            <a:chExt cx="4143154" cy="249162"/>
          </a:xfrm>
        </p:grpSpPr>
        <p:sp>
          <p:nvSpPr>
            <p:cNvPr id="11" name="Freeform 11"/>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2" name="TextBox 12"/>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3" name="Group 13"/>
          <p:cNvGrpSpPr/>
          <p:nvPr/>
        </p:nvGrpSpPr>
        <p:grpSpPr>
          <a:xfrm rot="-3394389">
            <a:off x="14899520" y="3702982"/>
            <a:ext cx="3857210" cy="989310"/>
            <a:chOff x="0" y="0"/>
            <a:chExt cx="1015891" cy="260559"/>
          </a:xfrm>
        </p:grpSpPr>
        <p:sp>
          <p:nvSpPr>
            <p:cNvPr id="14" name="Freeform 14"/>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5" name="TextBox 15"/>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6" name="Freeform 16"/>
          <p:cNvSpPr/>
          <p:nvPr/>
        </p:nvSpPr>
        <p:spPr>
          <a:xfrm rot="2033835">
            <a:off x="13268636" y="1966214"/>
            <a:ext cx="7107839" cy="337622"/>
          </a:xfrm>
          <a:custGeom>
            <a:avLst/>
            <a:gdLst/>
            <a:ahLst/>
            <a:cxnLst/>
            <a:rect l="l" t="t" r="r" b="b"/>
            <a:pathLst>
              <a:path w="7107839" h="337622">
                <a:moveTo>
                  <a:pt x="0" y="0"/>
                </a:moveTo>
                <a:lnTo>
                  <a:pt x="7107838" y="0"/>
                </a:lnTo>
                <a:lnTo>
                  <a:pt x="7107838" y="337623"/>
                </a:lnTo>
                <a:lnTo>
                  <a:pt x="0" y="337623"/>
                </a:lnTo>
                <a:lnTo>
                  <a:pt x="0" y="0"/>
                </a:lnTo>
                <a:close/>
              </a:path>
            </a:pathLst>
          </a:custGeom>
          <a:blipFill>
            <a:blip r:embed="rId2" cstate="print">
              <a:alphaModFix amt="35000"/>
            </a:blip>
            <a:stretch>
              <a:fillRect/>
            </a:stretch>
          </a:blipFill>
        </p:spPr>
      </p:sp>
      <p:sp>
        <p:nvSpPr>
          <p:cNvPr id="17" name="Freeform 17"/>
          <p:cNvSpPr/>
          <p:nvPr/>
        </p:nvSpPr>
        <p:spPr>
          <a:xfrm rot="2033835">
            <a:off x="16133192" y="7258134"/>
            <a:ext cx="7107839" cy="337622"/>
          </a:xfrm>
          <a:custGeom>
            <a:avLst/>
            <a:gdLst/>
            <a:ahLst/>
            <a:cxnLst/>
            <a:rect l="l" t="t" r="r" b="b"/>
            <a:pathLst>
              <a:path w="7107839" h="337622">
                <a:moveTo>
                  <a:pt x="0" y="0"/>
                </a:moveTo>
                <a:lnTo>
                  <a:pt x="7107839" y="0"/>
                </a:lnTo>
                <a:lnTo>
                  <a:pt x="7107839" y="337623"/>
                </a:lnTo>
                <a:lnTo>
                  <a:pt x="0" y="337623"/>
                </a:lnTo>
                <a:lnTo>
                  <a:pt x="0" y="0"/>
                </a:lnTo>
                <a:close/>
              </a:path>
            </a:pathLst>
          </a:custGeom>
          <a:blipFill>
            <a:blip r:embed="rId2" cstate="print">
              <a:alphaModFix amt="35000"/>
            </a:blip>
            <a:stretch>
              <a:fillRect/>
            </a:stretch>
          </a:blipFill>
        </p:spPr>
      </p:sp>
      <p:grpSp>
        <p:nvGrpSpPr>
          <p:cNvPr id="18" name="Group 18"/>
          <p:cNvGrpSpPr/>
          <p:nvPr/>
        </p:nvGrpSpPr>
        <p:grpSpPr>
          <a:xfrm rot="-3394389">
            <a:off x="11258153" y="6484873"/>
            <a:ext cx="10523697" cy="989310"/>
            <a:chOff x="0" y="0"/>
            <a:chExt cx="2771673" cy="260559"/>
          </a:xfrm>
        </p:grpSpPr>
        <p:sp>
          <p:nvSpPr>
            <p:cNvPr id="19" name="Freeform 19"/>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20" name="TextBox 20"/>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1" name="Group 21"/>
          <p:cNvGrpSpPr/>
          <p:nvPr/>
        </p:nvGrpSpPr>
        <p:grpSpPr>
          <a:xfrm rot="2040498">
            <a:off x="14941751" y="6861740"/>
            <a:ext cx="8042310" cy="989310"/>
            <a:chOff x="0" y="0"/>
            <a:chExt cx="2118139" cy="260559"/>
          </a:xfrm>
        </p:grpSpPr>
        <p:sp>
          <p:nvSpPr>
            <p:cNvPr id="22" name="Freeform 22"/>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3" name="TextBox 23"/>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4" name="Freeform 24"/>
          <p:cNvSpPr/>
          <p:nvPr/>
        </p:nvSpPr>
        <p:spPr>
          <a:xfrm>
            <a:off x="714138" y="3805515"/>
            <a:ext cx="14128825" cy="4177218"/>
          </a:xfrm>
          <a:custGeom>
            <a:avLst/>
            <a:gdLst/>
            <a:ahLst/>
            <a:cxnLst/>
            <a:rect l="l" t="t" r="r" b="b"/>
            <a:pathLst>
              <a:path w="14128825" h="4177218">
                <a:moveTo>
                  <a:pt x="0" y="0"/>
                </a:moveTo>
                <a:lnTo>
                  <a:pt x="14128825" y="0"/>
                </a:lnTo>
                <a:lnTo>
                  <a:pt x="14128825" y="4177218"/>
                </a:lnTo>
                <a:lnTo>
                  <a:pt x="0" y="4177218"/>
                </a:lnTo>
                <a:lnTo>
                  <a:pt x="0" y="0"/>
                </a:lnTo>
                <a:close/>
              </a:path>
            </a:pathLst>
          </a:custGeom>
          <a:blipFill>
            <a:blip r:embed="rId3" cstate="print"/>
            <a:stretch>
              <a:fillRect/>
            </a:stretch>
          </a:blipFill>
        </p:spPr>
      </p:sp>
      <p:sp>
        <p:nvSpPr>
          <p:cNvPr id="25" name="TextBox 25"/>
          <p:cNvSpPr txBox="1"/>
          <p:nvPr/>
        </p:nvSpPr>
        <p:spPr>
          <a:xfrm>
            <a:off x="713740" y="1603375"/>
            <a:ext cx="11631930" cy="803910"/>
          </a:xfrm>
          <a:prstGeom prst="rect">
            <a:avLst/>
          </a:prstGeom>
        </p:spPr>
        <p:txBody>
          <a:bodyPr wrap="square"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3. PENATAAN BOKS PADA RAK</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pic>
        <p:nvPicPr>
          <p:cNvPr id="2" name="Picture Placeholder 6"/>
          <p:cNvPicPr>
            <a:picLocks noChangeAspect="1"/>
          </p:cNvPicPr>
          <p:nvPr/>
        </p:nvPicPr>
        <p:blipFill>
          <a:blip r:embed="rId3" cstate="print"/>
          <a:srcRect t="6322" b="6322"/>
          <a:stretch>
            <a:fillRect/>
          </a:stretch>
        </p:blipFill>
        <p:spPr>
          <a:xfrm>
            <a:off x="304800" y="3009900"/>
            <a:ext cx="13090525" cy="6841490"/>
          </a:xfrm>
          <a:prstGeom prst="rect">
            <a:avLst/>
          </a:prstGeom>
          <a:effectLst/>
        </p:spPr>
      </p:pic>
      <p:sp>
        <p:nvSpPr>
          <p:cNvPr id="23" name="Text Box 22"/>
          <p:cNvSpPr txBox="1"/>
          <p:nvPr/>
        </p:nvSpPr>
        <p:spPr>
          <a:xfrm>
            <a:off x="1565275" y="723900"/>
            <a:ext cx="10422255" cy="1476375"/>
          </a:xfrm>
          <a:prstGeom prst="rect">
            <a:avLst/>
          </a:prstGeom>
          <a:noFill/>
        </p:spPr>
        <p:txBody>
          <a:bodyPr wrap="square" rtlCol="0" anchor="t">
            <a:spAutoFit/>
          </a:bodyPr>
          <a:lstStyle/>
          <a:p>
            <a:pPr>
              <a:lnSpc>
                <a:spcPts val="5400"/>
              </a:lnSpc>
            </a:pPr>
            <a:r>
              <a:rPr lang="en-US" sz="6330" dirty="0">
                <a:solidFill>
                  <a:srgbClr val="0C45A6"/>
                </a:solidFill>
                <a:latin typeface="Arial Black" panose="020B0A04020102020204" charset="0"/>
                <a:cs typeface="Arial Black" panose="020B0A04020102020204" charset="0"/>
                <a:sym typeface="+mn-ea"/>
              </a:rPr>
              <a:t>PENEMPATAN BOKS ARSIP DALAM RAK</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294723" y="1896782"/>
            <a:ext cx="11159379" cy="36628"/>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145658" y="206599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294188" y="954062"/>
            <a:ext cx="11596784" cy="856996"/>
          </a:xfrm>
          <a:prstGeom prst="rect">
            <a:avLst/>
          </a:prstGeom>
        </p:spPr>
        <p:txBody>
          <a:bodyPr lIns="0" tIns="0" rIns="0" bIns="0" rtlCol="0" anchor="t">
            <a:spAutoFit/>
          </a:bodyPr>
          <a:lstStyle/>
          <a:p>
            <a:pPr algn="l">
              <a:lnSpc>
                <a:spcPts val="6270"/>
              </a:lnSpc>
            </a:pPr>
            <a:r>
              <a:rPr lang="en-US" sz="5600" b="1">
                <a:solidFill>
                  <a:srgbClr val="21272C"/>
                </a:solidFill>
                <a:latin typeface="Poppins Bold" panose="00000800000000000000"/>
                <a:ea typeface="Poppins Bold" panose="00000800000000000000"/>
                <a:cs typeface="Poppins Bold" panose="00000800000000000000"/>
                <a:sym typeface="Poppins Bold" panose="00000800000000000000"/>
              </a:rPr>
              <a:t>PENYIMPANAN ARSIP INAKTIF</a:t>
            </a:r>
          </a:p>
        </p:txBody>
      </p:sp>
      <p:sp>
        <p:nvSpPr>
          <p:cNvPr id="24" name="TextBox 24"/>
          <p:cNvSpPr txBox="1"/>
          <p:nvPr/>
        </p:nvSpPr>
        <p:spPr>
          <a:xfrm>
            <a:off x="1294188" y="2460012"/>
            <a:ext cx="12434999" cy="6924675"/>
          </a:xfrm>
          <a:prstGeom prst="rect">
            <a:avLst/>
          </a:prstGeom>
        </p:spPr>
        <p:txBody>
          <a:bodyPr lIns="0" tIns="0" rIns="0" bIns="0" rtlCol="0" anchor="t">
            <a:spAutoFit/>
          </a:bodyPr>
          <a:lstStyle/>
          <a:p>
            <a:pPr marL="777240" lvl="1" indent="-388620" algn="just">
              <a:lnSpc>
                <a:spcPts val="5400"/>
              </a:lnSpc>
              <a:buFont typeface="Arial" panose="020B0604020202020204"/>
              <a:buChar char="•"/>
            </a:pPr>
            <a:r>
              <a:rPr lang="en-US" sz="4000" b="1" spc="179">
                <a:solidFill>
                  <a:srgbClr val="483624"/>
                </a:solidFill>
                <a:latin typeface="Poppins Bold" panose="00000800000000000000"/>
                <a:ea typeface="Poppins Bold" panose="00000800000000000000"/>
                <a:cs typeface="Poppins Bold" panose="00000800000000000000"/>
                <a:sym typeface="Poppins Bold" panose="00000800000000000000"/>
              </a:rPr>
              <a:t>Di dasarkan pada daftar arsip inaktif</a:t>
            </a:r>
          </a:p>
          <a:p>
            <a:pPr marL="777240" lvl="1" indent="-388620" algn="just">
              <a:lnSpc>
                <a:spcPts val="5400"/>
              </a:lnSpc>
              <a:buFont typeface="Arial" panose="020B0604020202020204"/>
              <a:buChar char="•"/>
            </a:pPr>
            <a:r>
              <a:rPr lang="en-US" sz="4000" b="1" spc="179">
                <a:solidFill>
                  <a:srgbClr val="483624"/>
                </a:solidFill>
                <a:latin typeface="Poppins Bold" panose="00000800000000000000"/>
                <a:ea typeface="Poppins Bold" panose="00000800000000000000"/>
                <a:cs typeface="Poppins Bold" panose="00000800000000000000"/>
                <a:sym typeface="Poppins Bold" panose="00000800000000000000"/>
              </a:rPr>
              <a:t>Arsip arsip yang berasal dari UP di tata di rak yang telahditentukan, dan tidak di gabung dengan arsip arsip dari UP yang lain</a:t>
            </a:r>
          </a:p>
          <a:p>
            <a:pPr marL="777240" lvl="1" indent="-388620" algn="just">
              <a:lnSpc>
                <a:spcPts val="5400"/>
              </a:lnSpc>
              <a:buFont typeface="Arial" panose="020B0604020202020204"/>
              <a:buChar char="•"/>
            </a:pPr>
            <a:r>
              <a:rPr lang="en-US" sz="4000" b="1" spc="179">
                <a:solidFill>
                  <a:srgbClr val="483624"/>
                </a:solidFill>
                <a:latin typeface="Poppins Bold" panose="00000800000000000000"/>
                <a:ea typeface="Poppins Bold" panose="00000800000000000000"/>
                <a:cs typeface="Poppins Bold" panose="00000800000000000000"/>
                <a:sym typeface="Poppins Bold" panose="00000800000000000000"/>
              </a:rPr>
              <a:t>Penataan boks arsip pada rak secara berurut berdasarkan nomor boks</a:t>
            </a:r>
          </a:p>
          <a:p>
            <a:pPr marL="777240" lvl="1" indent="-388620" algn="just">
              <a:lnSpc>
                <a:spcPts val="5400"/>
              </a:lnSpc>
              <a:buFont typeface="Arial" panose="020B0604020202020204"/>
              <a:buChar char="•"/>
            </a:pPr>
            <a:r>
              <a:rPr lang="en-US" sz="4000" b="1" spc="179">
                <a:solidFill>
                  <a:srgbClr val="483624"/>
                </a:solidFill>
                <a:latin typeface="Poppins Bold" panose="00000800000000000000"/>
                <a:ea typeface="Poppins Bold" panose="00000800000000000000"/>
                <a:cs typeface="Poppins Bold" panose="00000800000000000000"/>
                <a:sym typeface="Poppins Bold" panose="00000800000000000000"/>
              </a:rPr>
              <a:t>Boks di susun berderet ke samping (vertikal) dari rak paling atas diatur dari posisi sebelah kiri menuju ke kanan</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533358" y="1896782"/>
            <a:ext cx="11159379" cy="36628"/>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145658" y="206599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381000" y="156210"/>
            <a:ext cx="11396980" cy="1607820"/>
          </a:xfrm>
          <a:prstGeom prst="rect">
            <a:avLst/>
          </a:prstGeom>
        </p:spPr>
        <p:txBody>
          <a:bodyPr wrap="square" lIns="0" tIns="0" rIns="0" bIns="0" rtlCol="0" anchor="t">
            <a:spAutoFit/>
          </a:bodyPr>
          <a:lstStyle/>
          <a:p>
            <a:pPr algn="just">
              <a:lnSpc>
                <a:spcPts val="6270"/>
              </a:lnSpc>
            </a:pPr>
            <a:r>
              <a:rPr lang="en-US" sz="4800" b="1">
                <a:solidFill>
                  <a:srgbClr val="21272C"/>
                </a:solidFill>
                <a:latin typeface="Poppins Bold" panose="00000800000000000000"/>
                <a:ea typeface="Poppins Bold" panose="00000800000000000000"/>
                <a:cs typeface="Poppins Bold" panose="00000800000000000000"/>
                <a:sym typeface="Poppins Bold" panose="00000800000000000000"/>
              </a:rPr>
              <a:t>4. PENYUSUNAN DAFTAR ARSIP </a:t>
            </a:r>
          </a:p>
          <a:p>
            <a:pPr algn="just">
              <a:lnSpc>
                <a:spcPts val="6270"/>
              </a:lnSpc>
            </a:pPr>
            <a:r>
              <a:rPr lang="en-US" sz="4800" b="1">
                <a:solidFill>
                  <a:srgbClr val="21272C"/>
                </a:solidFill>
                <a:latin typeface="Poppins Bold" panose="00000800000000000000"/>
                <a:ea typeface="Poppins Bold" panose="00000800000000000000"/>
                <a:cs typeface="Poppins Bold" panose="00000800000000000000"/>
                <a:sym typeface="Poppins Bold" panose="00000800000000000000"/>
              </a:rPr>
              <a:t>     INAKTIF PADA UNIT KEARSIPAN</a:t>
            </a:r>
          </a:p>
        </p:txBody>
      </p:sp>
      <p:sp>
        <p:nvSpPr>
          <p:cNvPr id="24" name="TextBox 24"/>
          <p:cNvSpPr txBox="1"/>
          <p:nvPr/>
        </p:nvSpPr>
        <p:spPr>
          <a:xfrm>
            <a:off x="1219200" y="2400300"/>
            <a:ext cx="11862435" cy="6771005"/>
          </a:xfrm>
          <a:prstGeom prst="rect">
            <a:avLst/>
          </a:prstGeom>
        </p:spPr>
        <p:txBody>
          <a:bodyPr wrap="square" lIns="0" tIns="0" rIns="0" bIns="0" rtlCol="0" anchor="t">
            <a:spAutoFit/>
          </a:bodyPr>
          <a:lstStyle/>
          <a:p>
            <a:pPr marL="690880" lvl="1" indent="-345440" algn="just">
              <a:lnSpc>
                <a:spcPts val="4800"/>
              </a:lnSpc>
              <a:buFont typeface="Arial" panose="020B0604020202020204"/>
              <a:buChar char="•"/>
            </a:pPr>
            <a:r>
              <a:rPr lang="en-US" sz="4000" b="1" spc="160">
                <a:solidFill>
                  <a:schemeClr val="tx1"/>
                </a:solidFill>
                <a:latin typeface="Poppins Bold" panose="00000800000000000000"/>
                <a:ea typeface="Poppins Bold" panose="00000800000000000000"/>
                <a:cs typeface="Poppins Bold" panose="00000800000000000000"/>
                <a:sym typeface="Poppins Bold" panose="00000800000000000000"/>
              </a:rPr>
              <a:t>Membuat daftar arsip inaktif berdasarkan daftar arsip yang di pindahkan dari UP</a:t>
            </a:r>
          </a:p>
          <a:p>
            <a:pPr algn="just">
              <a:lnSpc>
                <a:spcPts val="4800"/>
              </a:lnSpc>
            </a:pPr>
            <a:endParaRPr sz="4000">
              <a:solidFill>
                <a:schemeClr val="tx1"/>
              </a:solidFill>
            </a:endParaRPr>
          </a:p>
          <a:p>
            <a:pPr marL="690880" lvl="1" indent="-345440" algn="just">
              <a:lnSpc>
                <a:spcPts val="4800"/>
              </a:lnSpc>
              <a:buFont typeface="Arial" panose="020B0604020202020204"/>
              <a:buChar char="•"/>
            </a:pPr>
            <a:r>
              <a:rPr lang="en-US" sz="4000" b="1" spc="160">
                <a:solidFill>
                  <a:schemeClr val="tx1"/>
                </a:solidFill>
                <a:latin typeface="Poppins Bold" panose="00000800000000000000"/>
                <a:ea typeface="Poppins Bold" panose="00000800000000000000"/>
                <a:cs typeface="Poppins Bold" panose="00000800000000000000"/>
                <a:sym typeface="Poppins Bold" panose="00000800000000000000"/>
              </a:rPr>
              <a:t>UK mengolah daftar arsip inaktif dengan menambah no. definitif folder dan boks</a:t>
            </a:r>
          </a:p>
          <a:p>
            <a:pPr algn="just">
              <a:lnSpc>
                <a:spcPts val="4800"/>
              </a:lnSpc>
            </a:pPr>
            <a:endParaRPr sz="4000">
              <a:solidFill>
                <a:schemeClr val="tx1"/>
              </a:solidFill>
            </a:endParaRPr>
          </a:p>
          <a:p>
            <a:pPr marL="690880" lvl="1" indent="-345440" algn="just">
              <a:lnSpc>
                <a:spcPts val="4800"/>
              </a:lnSpc>
              <a:buFont typeface="Arial" panose="020B0604020202020204"/>
              <a:buChar char="•"/>
            </a:pPr>
            <a:r>
              <a:rPr lang="en-US" sz="4000" b="1" spc="160">
                <a:solidFill>
                  <a:schemeClr val="tx1"/>
                </a:solidFill>
                <a:latin typeface="Poppins Bold" panose="00000800000000000000"/>
                <a:ea typeface="Poppins Bold" panose="00000800000000000000"/>
                <a:cs typeface="Poppins Bold" panose="00000800000000000000"/>
                <a:sym typeface="Poppins Bold" panose="00000800000000000000"/>
              </a:rPr>
              <a:t>Pembaharuan daftar arsip inaktif setiap terjadi pemindahan, pemusnahan, dan penyerahan.</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567567" y="542089"/>
            <a:ext cx="12103735" cy="850900"/>
            <a:chOff x="4134" y="420895"/>
            <a:chExt cx="9850458" cy="2014281"/>
          </a:xfrm>
        </p:grpSpPr>
        <p:sp>
          <p:nvSpPr>
            <p:cNvPr id="3" name="TextBox 3"/>
            <p:cNvSpPr txBox="1"/>
            <p:nvPr/>
          </p:nvSpPr>
          <p:spPr>
            <a:xfrm>
              <a:off x="4134" y="420895"/>
              <a:ext cx="9850458" cy="1217588"/>
            </a:xfrm>
            <a:prstGeom prst="rect">
              <a:avLst/>
            </a:prstGeom>
          </p:spPr>
          <p:txBody>
            <a:bodyPr lIns="0" tIns="0" rIns="0" bIns="0" rtlCol="0" anchor="t">
              <a:noAutofit/>
            </a:bodyPr>
            <a:lstStyle/>
            <a:p>
              <a:pPr>
                <a:lnSpc>
                  <a:spcPts val="5400"/>
                </a:lnSpc>
              </a:pPr>
              <a:r>
                <a:rPr lang="en-US" sz="6330" dirty="0">
                  <a:solidFill>
                    <a:srgbClr val="0C45A6"/>
                  </a:solidFill>
                  <a:latin typeface="Arial Black" panose="020B0A04020102020204" charset="0"/>
                  <a:cs typeface="Arial Black" panose="020B0A04020102020204" charset="0"/>
                </a:rPr>
                <a:t>DAFTAR ARSIP INAKTIF</a:t>
              </a:r>
            </a:p>
          </p:txBody>
        </p:sp>
        <p:sp>
          <p:nvSpPr>
            <p:cNvPr id="4" name="AutoShape 4"/>
            <p:cNvSpPr/>
            <p:nvPr/>
          </p:nvSpPr>
          <p:spPr>
            <a:xfrm>
              <a:off x="4505628" y="2347799"/>
              <a:ext cx="843207" cy="87377"/>
            </a:xfrm>
            <a:prstGeom prst="rect">
              <a:avLst/>
            </a:prstGeom>
            <a:solidFill>
              <a:srgbClr val="0C45A6"/>
            </a:solidFill>
          </p:spPr>
        </p:sp>
      </p:grpSp>
      <p:sp>
        <p:nvSpPr>
          <p:cNvPr id="6" name="AutoShape 6"/>
          <p:cNvSpPr/>
          <p:nvPr/>
        </p:nvSpPr>
        <p:spPr>
          <a:xfrm>
            <a:off x="2567305" y="1214755"/>
            <a:ext cx="10587355" cy="114935"/>
          </a:xfrm>
          <a:prstGeom prst="rect">
            <a:avLst/>
          </a:prstGeom>
          <a:solidFill>
            <a:srgbClr val="92D050"/>
          </a:solidFill>
        </p:spPr>
      </p:sp>
      <p:pic>
        <p:nvPicPr>
          <p:cNvPr id="8" name="Picture Placeholder 9" descr="Contoh daftar arsip inaktif.jpg"/>
          <p:cNvPicPr>
            <a:picLocks noChangeAspect="1"/>
          </p:cNvPicPr>
          <p:nvPr/>
        </p:nvPicPr>
        <p:blipFill>
          <a:blip r:embed="rId2" cstate="print"/>
          <a:srcRect t="2307" b="2307"/>
          <a:stretch>
            <a:fillRect/>
          </a:stretch>
        </p:blipFill>
        <p:spPr>
          <a:xfrm>
            <a:off x="1007745" y="1374775"/>
            <a:ext cx="16389985" cy="8112125"/>
          </a:xfrm>
          <a:prstGeom prst="rect">
            <a:avLst/>
          </a:prstGeom>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294723" y="1896782"/>
            <a:ext cx="11159379" cy="36628"/>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145658" y="206599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5682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294188" y="954062"/>
            <a:ext cx="13869612" cy="807913"/>
          </a:xfrm>
          <a:prstGeom prst="rect">
            <a:avLst/>
          </a:prstGeom>
        </p:spPr>
        <p:txBody>
          <a:bodyPr wrap="square" lIns="0" tIns="0" rIns="0" bIns="0" rtlCol="0" anchor="t">
            <a:spAutoFit/>
          </a:bodyPr>
          <a:lstStyle/>
          <a:p>
            <a:pPr algn="l">
              <a:lnSpc>
                <a:spcPts val="6270"/>
              </a:lnSpc>
            </a:pPr>
            <a:r>
              <a:rPr lang="en-US" sz="5600" b="1" dirty="0">
                <a:solidFill>
                  <a:srgbClr val="21272C"/>
                </a:solidFill>
                <a:latin typeface="Poppins Bold" panose="00000800000000000000"/>
                <a:ea typeface="Poppins Bold" panose="00000800000000000000"/>
                <a:cs typeface="Poppins Bold" panose="00000800000000000000"/>
                <a:sym typeface="Poppins Bold" panose="00000800000000000000"/>
              </a:rPr>
              <a:t>5. PENGOLAHAN </a:t>
            </a:r>
            <a:r>
              <a:rPr lang="en-US" sz="5600" b="1" dirty="0" smtClean="0">
                <a:solidFill>
                  <a:srgbClr val="21272C"/>
                </a:solidFill>
                <a:latin typeface="Poppins Bold" panose="00000800000000000000"/>
                <a:ea typeface="Poppins Bold" panose="00000800000000000000"/>
                <a:cs typeface="Poppins Bold" panose="00000800000000000000"/>
                <a:sym typeface="Poppins Bold" panose="00000800000000000000"/>
              </a:rPr>
              <a:t>INFORMASI ARSIP</a:t>
            </a:r>
            <a:endParaRPr lang="en-US" sz="5600" b="1" dirty="0">
              <a:solidFill>
                <a:srgbClr val="21272C"/>
              </a:solidFill>
              <a:latin typeface="Poppins Bold" panose="00000800000000000000"/>
              <a:ea typeface="Poppins Bold" panose="00000800000000000000"/>
              <a:cs typeface="Poppins Bold" panose="00000800000000000000"/>
              <a:sym typeface="Poppins Bold" panose="00000800000000000000"/>
            </a:endParaRPr>
          </a:p>
        </p:txBody>
      </p:sp>
      <p:sp>
        <p:nvSpPr>
          <p:cNvPr id="24" name="TextBox 24"/>
          <p:cNvSpPr txBox="1"/>
          <p:nvPr/>
        </p:nvSpPr>
        <p:spPr>
          <a:xfrm>
            <a:off x="613410" y="2806065"/>
            <a:ext cx="12722860" cy="6771005"/>
          </a:xfrm>
          <a:prstGeom prst="rect">
            <a:avLst/>
          </a:prstGeom>
        </p:spPr>
        <p:txBody>
          <a:bodyPr wrap="square" lIns="0" tIns="0" rIns="0" bIns="0" rtlCol="0" anchor="t">
            <a:spAutoFit/>
          </a:bodyPr>
          <a:lstStyle/>
          <a:p>
            <a:pPr marL="690880" lvl="1" indent="-345440" algn="just">
              <a:lnSpc>
                <a:spcPts val="4800"/>
              </a:lnSpc>
              <a:buFont typeface="Arial" panose="020B0604020202020204"/>
              <a:buChar char="•"/>
            </a:pPr>
            <a:r>
              <a:rPr lang="en-US" sz="4000" b="1" spc="160">
                <a:solidFill>
                  <a:srgbClr val="483624"/>
                </a:solidFill>
                <a:latin typeface="Poppins Bold" panose="00000800000000000000"/>
                <a:ea typeface="Poppins Bold" panose="00000800000000000000"/>
                <a:cs typeface="Poppins Bold" panose="00000800000000000000"/>
                <a:sym typeface="Poppins Bold" panose="00000800000000000000"/>
              </a:rPr>
              <a:t>Pengolahan Informasi arsip untuk menyediakan bahan layanan informasi publik dan kepentingan internal,dengan cara mengidentifikasi dan menghubungkan keterkaitan arsip dalam satu keutuhan informasi</a:t>
            </a:r>
          </a:p>
          <a:p>
            <a:pPr algn="just">
              <a:lnSpc>
                <a:spcPts val="4800"/>
              </a:lnSpc>
            </a:pPr>
            <a:endParaRPr sz="4000"/>
          </a:p>
          <a:p>
            <a:pPr marL="690880" lvl="1" indent="-345440" algn="just">
              <a:lnSpc>
                <a:spcPts val="4800"/>
              </a:lnSpc>
              <a:buFont typeface="Arial" panose="020B0604020202020204"/>
              <a:buChar char="•"/>
            </a:pPr>
            <a:r>
              <a:rPr lang="en-US" sz="4000" b="1" spc="160">
                <a:solidFill>
                  <a:srgbClr val="483624"/>
                </a:solidFill>
                <a:latin typeface="Poppins Bold" panose="00000800000000000000"/>
                <a:ea typeface="Poppins Bold" panose="00000800000000000000"/>
                <a:cs typeface="Poppins Bold" panose="00000800000000000000"/>
                <a:sym typeface="Poppins Bold" panose="00000800000000000000"/>
              </a:rPr>
              <a:t>Menghasilkan Daftar informasi tematik, yang memuat judul,pencipta arsip, uraian, dan kurun waktu (Perka ANRI no.9 tahun 2018)</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 name="AutoShape 2"/>
          <p:cNvSpPr/>
          <p:nvPr/>
        </p:nvSpPr>
        <p:spPr>
          <a:xfrm>
            <a:off x="609600" y="571500"/>
            <a:ext cx="5568315" cy="8291830"/>
          </a:xfrm>
          <a:prstGeom prst="rect">
            <a:avLst/>
          </a:prstGeom>
          <a:solidFill>
            <a:srgbClr val="92D050"/>
          </a:solidFill>
        </p:spPr>
        <p:txBody>
          <a:bodyPr/>
          <a:lstStyle/>
          <a:p>
            <a:endParaRPr lang="en-US" dirty="0">
              <a:solidFill>
                <a:srgbClr val="0C45A6"/>
              </a:solidFill>
              <a:latin typeface="Montserrat ExtraBold" panose="00000900000000000000" pitchFamily="50" charset="0"/>
            </a:endParaRPr>
          </a:p>
          <a:p>
            <a:endParaRPr lang="en-US"/>
          </a:p>
        </p:txBody>
      </p:sp>
      <p:sp>
        <p:nvSpPr>
          <p:cNvPr id="23" name="Text Box 22"/>
          <p:cNvSpPr txBox="1"/>
          <p:nvPr/>
        </p:nvSpPr>
        <p:spPr>
          <a:xfrm>
            <a:off x="1143000" y="1181100"/>
            <a:ext cx="4952365" cy="1487805"/>
          </a:xfrm>
          <a:prstGeom prst="rect">
            <a:avLst/>
          </a:prstGeom>
          <a:noFill/>
        </p:spPr>
        <p:txBody>
          <a:bodyPr wrap="square" rtlCol="0" anchor="t">
            <a:noAutofit/>
          </a:bodyPr>
          <a:lstStyle/>
          <a:p>
            <a:r>
              <a:rPr lang="en-US" sz="4500" b="1" dirty="0">
                <a:solidFill>
                  <a:schemeClr val="tx1"/>
                </a:solidFill>
                <a:latin typeface="Montserrat Semi-Bold" panose="00000700000000000000"/>
                <a:sym typeface="+mn-ea"/>
              </a:rPr>
              <a:t>PROSEDUR PENATAAN ARSIP INAKTIF</a:t>
            </a:r>
          </a:p>
        </p:txBody>
      </p:sp>
      <p:sp>
        <p:nvSpPr>
          <p:cNvPr id="25" name="Text Box 24"/>
          <p:cNvSpPr txBox="1"/>
          <p:nvPr/>
        </p:nvSpPr>
        <p:spPr>
          <a:xfrm>
            <a:off x="762000" y="4381500"/>
            <a:ext cx="5095875" cy="3046095"/>
          </a:xfrm>
          <a:prstGeom prst="rect">
            <a:avLst/>
          </a:prstGeom>
          <a:noFill/>
        </p:spPr>
        <p:txBody>
          <a:bodyPr wrap="square" rtlCol="0" anchor="t">
            <a:spAutoFit/>
          </a:bodyPr>
          <a:lstStyle/>
          <a:p>
            <a:pPr>
              <a:lnSpc>
                <a:spcPct val="150000"/>
              </a:lnSpc>
            </a:pPr>
            <a:r>
              <a:rPr lang="en-US" sz="3200" dirty="0" err="1">
                <a:solidFill>
                  <a:srgbClr val="0C45A6"/>
                </a:solidFill>
                <a:latin typeface="Arial Black" panose="020B0A04020102020204" charset="0"/>
                <a:cs typeface="Arial Black" panose="020B0A04020102020204" charset="0"/>
                <a:sym typeface="+mn-ea"/>
              </a:rPr>
              <a:t>Penataan</a:t>
            </a:r>
            <a:r>
              <a:rPr lang="en-US" sz="3200" dirty="0">
                <a:solidFill>
                  <a:srgbClr val="0C45A6"/>
                </a:solidFill>
                <a:latin typeface="Arial Black" panose="020B0A04020102020204" charset="0"/>
                <a:cs typeface="Arial Black" panose="020B0A04020102020204" charset="0"/>
                <a:sym typeface="+mn-ea"/>
              </a:rPr>
              <a:t> </a:t>
            </a:r>
            <a:r>
              <a:rPr lang="en-US" sz="3200" dirty="0" err="1">
                <a:solidFill>
                  <a:srgbClr val="0C45A6"/>
                </a:solidFill>
                <a:latin typeface="Arial Black" panose="020B0A04020102020204" charset="0"/>
                <a:cs typeface="Arial Black" panose="020B0A04020102020204" charset="0"/>
                <a:sym typeface="+mn-ea"/>
              </a:rPr>
              <a:t>Arsip</a:t>
            </a:r>
            <a:r>
              <a:rPr lang="en-US" sz="3200" dirty="0">
                <a:solidFill>
                  <a:srgbClr val="0C45A6"/>
                </a:solidFill>
                <a:latin typeface="Arial Black" panose="020B0A04020102020204" charset="0"/>
                <a:cs typeface="Arial Black" panose="020B0A04020102020204" charset="0"/>
                <a:sym typeface="+mn-ea"/>
              </a:rPr>
              <a:t> </a:t>
            </a:r>
            <a:r>
              <a:rPr lang="en-US" sz="3200" dirty="0" err="1">
                <a:solidFill>
                  <a:srgbClr val="0C45A6"/>
                </a:solidFill>
                <a:latin typeface="Arial Black" panose="020B0A04020102020204" charset="0"/>
                <a:cs typeface="Arial Black" panose="020B0A04020102020204" charset="0"/>
                <a:sym typeface="+mn-ea"/>
              </a:rPr>
              <a:t>Inaktif</a:t>
            </a:r>
            <a:r>
              <a:rPr lang="en-US" sz="3200" dirty="0">
                <a:solidFill>
                  <a:srgbClr val="0C45A6"/>
                </a:solidFill>
                <a:latin typeface="Arial Black" panose="020B0A04020102020204" charset="0"/>
                <a:cs typeface="Arial Black" panose="020B0A04020102020204" charset="0"/>
                <a:sym typeface="+mn-ea"/>
              </a:rPr>
              <a:t> yang BELUM </a:t>
            </a:r>
            <a:r>
              <a:rPr lang="en-US" sz="3200" dirty="0" err="1">
                <a:solidFill>
                  <a:srgbClr val="0C45A6"/>
                </a:solidFill>
                <a:latin typeface="Arial Black" panose="020B0A04020102020204" charset="0"/>
                <a:cs typeface="Arial Black" panose="020B0A04020102020204" charset="0"/>
                <a:sym typeface="+mn-ea"/>
              </a:rPr>
              <a:t>memiliki</a:t>
            </a:r>
            <a:r>
              <a:rPr lang="en-US" sz="3200" dirty="0">
                <a:solidFill>
                  <a:srgbClr val="0C45A6"/>
                </a:solidFill>
                <a:latin typeface="Arial Black" panose="020B0A04020102020204" charset="0"/>
                <a:cs typeface="Arial Black" panose="020B0A04020102020204" charset="0"/>
                <a:sym typeface="+mn-ea"/>
              </a:rPr>
              <a:t> Daftar </a:t>
            </a:r>
            <a:r>
              <a:rPr lang="en-US" sz="3200" dirty="0" err="1">
                <a:solidFill>
                  <a:srgbClr val="0C45A6"/>
                </a:solidFill>
                <a:latin typeface="Arial Black" panose="020B0A04020102020204" charset="0"/>
                <a:cs typeface="Arial Black" panose="020B0A04020102020204" charset="0"/>
                <a:sym typeface="+mn-ea"/>
              </a:rPr>
              <a:t>Arsip</a:t>
            </a:r>
            <a:r>
              <a:rPr lang="en-US" sz="3200" dirty="0">
                <a:solidFill>
                  <a:srgbClr val="0C45A6"/>
                </a:solidFill>
                <a:latin typeface="Arial Black" panose="020B0A04020102020204" charset="0"/>
                <a:cs typeface="Arial Black" panose="020B0A04020102020204" charset="0"/>
                <a:sym typeface="+mn-ea"/>
              </a:rPr>
              <a:t> yang </a:t>
            </a:r>
            <a:r>
              <a:rPr lang="en-US" sz="3200" dirty="0" err="1">
                <a:solidFill>
                  <a:srgbClr val="0C45A6"/>
                </a:solidFill>
                <a:latin typeface="Arial Black" panose="020B0A04020102020204" charset="0"/>
                <a:cs typeface="Arial Black" panose="020B0A04020102020204" charset="0"/>
                <a:sym typeface="+mn-ea"/>
              </a:rPr>
              <a:t>dipindahkan</a:t>
            </a:r>
          </a:p>
        </p:txBody>
      </p:sp>
      <p:sp>
        <p:nvSpPr>
          <p:cNvPr id="27" name="TextBox 11"/>
          <p:cNvSpPr txBox="1"/>
          <p:nvPr/>
        </p:nvSpPr>
        <p:spPr>
          <a:xfrm>
            <a:off x="6969125" y="800100"/>
            <a:ext cx="7737475" cy="9002464"/>
          </a:xfrm>
          <a:prstGeom prst="rect">
            <a:avLst/>
          </a:prstGeom>
        </p:spPr>
        <p:txBody>
          <a:bodyPr wrap="square" lIns="0" tIns="0" rIns="0" bIns="0" rtlCol="0" anchor="t">
            <a:spAutoFit/>
          </a:bodyPr>
          <a:lstStyle/>
          <a:p>
            <a:pPr marL="850900" indent="-850900">
              <a:spcAft>
                <a:spcPts val="600"/>
              </a:spcAft>
              <a:buFont typeface="+mj-lt"/>
              <a:buAutoNum type="arabicPeriod"/>
            </a:pPr>
            <a:r>
              <a:rPr lang="en-US" sz="3600" b="1" dirty="0" err="1">
                <a:solidFill>
                  <a:srgbClr val="16214B"/>
                </a:solidFill>
                <a:latin typeface="Montserrat Semi-Bold" panose="00000700000000000000" charset="0"/>
              </a:rPr>
              <a:t>Pendataan</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Survei</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Arsip</a:t>
            </a:r>
            <a:endParaRPr lang="en-US" sz="3600" b="1" dirty="0">
              <a:solidFill>
                <a:srgbClr val="16214B"/>
              </a:solidFill>
              <a:latin typeface="Montserrat Semi-Bold" panose="00000700000000000000" charset="0"/>
            </a:endParaRPr>
          </a:p>
          <a:p>
            <a:pPr marL="850900" indent="-850900">
              <a:spcAft>
                <a:spcPts val="600"/>
              </a:spcAft>
              <a:buFont typeface="+mj-lt"/>
              <a:buAutoNum type="arabicPeriod"/>
            </a:pPr>
            <a:r>
              <a:rPr lang="en-US" sz="3600" b="1" dirty="0" err="1">
                <a:solidFill>
                  <a:srgbClr val="16214B"/>
                </a:solidFill>
                <a:latin typeface="Montserrat Semi-Bold" panose="00000700000000000000" charset="0"/>
              </a:rPr>
              <a:t>Pembuatan</a:t>
            </a:r>
            <a:r>
              <a:rPr lang="en-US" sz="3600" b="1" dirty="0">
                <a:solidFill>
                  <a:srgbClr val="16214B"/>
                </a:solidFill>
                <a:latin typeface="Montserrat Semi-Bold" panose="00000700000000000000" charset="0"/>
              </a:rPr>
              <a:t> Daftar </a:t>
            </a:r>
            <a:r>
              <a:rPr lang="en-US" sz="3600" b="1" dirty="0" err="1">
                <a:solidFill>
                  <a:srgbClr val="16214B"/>
                </a:solidFill>
                <a:latin typeface="Montserrat Semi-Bold" panose="00000700000000000000" charset="0"/>
              </a:rPr>
              <a:t>Ikhtisar</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Arsip</a:t>
            </a:r>
            <a:endParaRPr lang="en-US" sz="3600" b="1" dirty="0">
              <a:solidFill>
                <a:srgbClr val="16214B"/>
              </a:solidFill>
              <a:latin typeface="Montserrat Semi-Bold" panose="00000700000000000000" charset="0"/>
            </a:endParaRPr>
          </a:p>
          <a:p>
            <a:pPr marL="850900" indent="-850900">
              <a:spcAft>
                <a:spcPts val="600"/>
              </a:spcAft>
              <a:buFont typeface="+mj-lt"/>
              <a:buAutoNum type="arabicPeriod"/>
            </a:pPr>
            <a:r>
              <a:rPr lang="en-US" sz="3600" b="1" dirty="0" err="1">
                <a:solidFill>
                  <a:srgbClr val="16214B"/>
                </a:solidFill>
                <a:latin typeface="Montserrat Semi-Bold" panose="00000700000000000000" charset="0"/>
              </a:rPr>
              <a:t>Pembuatan</a:t>
            </a:r>
            <a:r>
              <a:rPr lang="en-US" sz="3600" b="1" dirty="0">
                <a:solidFill>
                  <a:srgbClr val="16214B"/>
                </a:solidFill>
                <a:latin typeface="Montserrat Semi-Bold" panose="00000700000000000000" charset="0"/>
              </a:rPr>
              <a:t> Skema </a:t>
            </a:r>
            <a:r>
              <a:rPr lang="en-US" sz="3600" b="1" dirty="0" err="1">
                <a:solidFill>
                  <a:srgbClr val="16214B"/>
                </a:solidFill>
                <a:latin typeface="Montserrat Semi-Bold" panose="00000700000000000000" charset="0"/>
              </a:rPr>
              <a:t>Arsip</a:t>
            </a:r>
            <a:endParaRPr lang="en-US" sz="3600" b="1" dirty="0">
              <a:solidFill>
                <a:srgbClr val="16214B"/>
              </a:solidFill>
              <a:latin typeface="Montserrat Semi-Bold" panose="00000700000000000000" charset="0"/>
            </a:endParaRPr>
          </a:p>
          <a:p>
            <a:pPr marL="850900" indent="-850900">
              <a:spcAft>
                <a:spcPts val="600"/>
              </a:spcAft>
              <a:buFont typeface="+mj-lt"/>
              <a:buAutoNum type="arabicPeriod"/>
            </a:pPr>
            <a:r>
              <a:rPr lang="en-US" sz="3600" b="1" dirty="0" err="1">
                <a:solidFill>
                  <a:srgbClr val="16214B"/>
                </a:solidFill>
                <a:latin typeface="Montserrat Semi-Bold" panose="00000700000000000000" charset="0"/>
              </a:rPr>
              <a:t>Rekonstruksi</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arsip</a:t>
            </a:r>
            <a:endParaRPr lang="en-US" sz="3600" b="1" dirty="0">
              <a:solidFill>
                <a:srgbClr val="16214B"/>
              </a:solidFill>
              <a:latin typeface="Montserrat Semi-Bold" panose="00000700000000000000" charset="0"/>
            </a:endParaRPr>
          </a:p>
          <a:p>
            <a:pPr marL="850900" indent="-850900">
              <a:spcAft>
                <a:spcPts val="600"/>
              </a:spcAft>
              <a:buFont typeface="+mj-lt"/>
              <a:buAutoNum type="arabicPeriod"/>
            </a:pPr>
            <a:r>
              <a:rPr lang="en-US" sz="3600" b="1" dirty="0" err="1">
                <a:solidFill>
                  <a:srgbClr val="16214B"/>
                </a:solidFill>
                <a:latin typeface="Montserrat Semi-Bold" panose="00000700000000000000" charset="0"/>
              </a:rPr>
              <a:t>Pendeskripsian</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arsip</a:t>
            </a:r>
            <a:endParaRPr lang="en-US" sz="3600" b="1" dirty="0">
              <a:solidFill>
                <a:srgbClr val="16214B"/>
              </a:solidFill>
              <a:latin typeface="Montserrat Semi-Bold" panose="00000700000000000000" charset="0"/>
            </a:endParaRPr>
          </a:p>
          <a:p>
            <a:pPr marL="850900" indent="-850900">
              <a:spcAft>
                <a:spcPts val="600"/>
              </a:spcAft>
              <a:buFont typeface="+mj-lt"/>
              <a:buAutoNum type="arabicPeriod"/>
            </a:pPr>
            <a:r>
              <a:rPr lang="en-US" sz="3600" b="1" dirty="0" err="1">
                <a:solidFill>
                  <a:srgbClr val="16214B"/>
                </a:solidFill>
                <a:latin typeface="Montserrat Semi-Bold" panose="00000700000000000000" charset="0"/>
              </a:rPr>
              <a:t>Manuver</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Kartu</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Deskripsi</a:t>
            </a:r>
            <a:r>
              <a:rPr lang="en-US" sz="3600" b="1" dirty="0">
                <a:solidFill>
                  <a:srgbClr val="16214B"/>
                </a:solidFill>
                <a:latin typeface="Montserrat Semi-Bold" panose="00000700000000000000" charset="0"/>
              </a:rPr>
              <a:t> / Fishes</a:t>
            </a:r>
          </a:p>
          <a:p>
            <a:pPr marL="850900" indent="-850900">
              <a:spcAft>
                <a:spcPts val="600"/>
              </a:spcAft>
              <a:buFont typeface="+mj-lt"/>
              <a:buAutoNum type="arabicPeriod"/>
            </a:pPr>
            <a:r>
              <a:rPr lang="en-US" sz="3600" b="1" dirty="0" err="1">
                <a:solidFill>
                  <a:srgbClr val="16214B"/>
                </a:solidFill>
                <a:latin typeface="Montserrat Semi-Bold" panose="00000700000000000000" charset="0"/>
              </a:rPr>
              <a:t>Manuver</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Fisik</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Arsip</a:t>
            </a:r>
            <a:endParaRPr lang="en-US" sz="3600" b="1" dirty="0">
              <a:solidFill>
                <a:srgbClr val="16214B"/>
              </a:solidFill>
              <a:latin typeface="Montserrat Semi-Bold" panose="00000700000000000000" charset="0"/>
            </a:endParaRPr>
          </a:p>
          <a:p>
            <a:pPr marL="850900" indent="-850900">
              <a:spcAft>
                <a:spcPts val="600"/>
              </a:spcAft>
              <a:buFont typeface="+mj-lt"/>
              <a:buAutoNum type="arabicPeriod"/>
            </a:pPr>
            <a:r>
              <a:rPr lang="en-US" sz="3600" b="1" dirty="0" err="1">
                <a:solidFill>
                  <a:srgbClr val="16214B"/>
                </a:solidFill>
                <a:latin typeface="Montserrat Semi-Bold" panose="00000700000000000000" charset="0"/>
              </a:rPr>
              <a:t>Penataan</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Arsip</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Dalam</a:t>
            </a:r>
            <a:r>
              <a:rPr lang="en-US" sz="3600" b="1" dirty="0">
                <a:solidFill>
                  <a:srgbClr val="16214B"/>
                </a:solidFill>
                <a:latin typeface="Montserrat Semi-Bold" panose="00000700000000000000" charset="0"/>
              </a:rPr>
              <a:t> Boks</a:t>
            </a:r>
          </a:p>
          <a:p>
            <a:pPr marL="850900" indent="-850900">
              <a:spcAft>
                <a:spcPts val="600"/>
              </a:spcAft>
              <a:buFont typeface="+mj-lt"/>
              <a:buAutoNum type="arabicPeriod"/>
            </a:pPr>
            <a:r>
              <a:rPr lang="en-US" sz="3600" b="1" dirty="0" err="1">
                <a:solidFill>
                  <a:srgbClr val="16214B"/>
                </a:solidFill>
                <a:latin typeface="Montserrat Semi-Bold" panose="00000700000000000000" charset="0"/>
              </a:rPr>
              <a:t>Penyusunan</a:t>
            </a:r>
            <a:r>
              <a:rPr lang="en-US" sz="3600" b="1" dirty="0">
                <a:solidFill>
                  <a:srgbClr val="16214B"/>
                </a:solidFill>
                <a:latin typeface="Montserrat Semi-Bold" panose="00000700000000000000" charset="0"/>
              </a:rPr>
              <a:t> Daftar </a:t>
            </a:r>
            <a:r>
              <a:rPr lang="en-US" sz="3600" b="1" dirty="0" err="1">
                <a:solidFill>
                  <a:srgbClr val="16214B"/>
                </a:solidFill>
                <a:latin typeface="Montserrat Semi-Bold" panose="00000700000000000000" charset="0"/>
              </a:rPr>
              <a:t>Arsip</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Inaktif</a:t>
            </a:r>
            <a:r>
              <a:rPr lang="en-US" sz="3600" b="1" dirty="0">
                <a:solidFill>
                  <a:srgbClr val="16214B"/>
                </a:solidFill>
                <a:latin typeface="Montserrat Semi-Bold" panose="00000700000000000000" charset="0"/>
              </a:rPr>
              <a:t> pada Unit </a:t>
            </a:r>
            <a:r>
              <a:rPr lang="en-US" sz="3600" b="1" dirty="0" err="1">
                <a:solidFill>
                  <a:srgbClr val="16214B"/>
                </a:solidFill>
                <a:latin typeface="Montserrat Semi-Bold" panose="00000700000000000000" charset="0"/>
              </a:rPr>
              <a:t>Kearsipan</a:t>
            </a:r>
            <a:endParaRPr lang="en-US" sz="3600" b="1" dirty="0">
              <a:solidFill>
                <a:srgbClr val="16214B"/>
              </a:solidFill>
              <a:latin typeface="Montserrat Semi-Bold" panose="00000700000000000000" charset="0"/>
            </a:endParaRPr>
          </a:p>
          <a:p>
            <a:pPr marL="850900" indent="-850900">
              <a:spcAft>
                <a:spcPts val="600"/>
              </a:spcAft>
              <a:buFont typeface="+mj-lt"/>
              <a:buAutoNum type="arabicPeriod"/>
            </a:pPr>
            <a:r>
              <a:rPr lang="en-US" sz="3600" b="1" dirty="0" err="1">
                <a:solidFill>
                  <a:srgbClr val="16214B"/>
                </a:solidFill>
                <a:latin typeface="Montserrat Semi-Bold" panose="00000700000000000000" charset="0"/>
              </a:rPr>
              <a:t>Pengelolaan</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Informasi</a:t>
            </a:r>
            <a:r>
              <a:rPr lang="en-US" sz="3600" b="1" dirty="0">
                <a:solidFill>
                  <a:srgbClr val="16214B"/>
                </a:solidFill>
                <a:latin typeface="Montserrat Semi-Bold" panose="00000700000000000000" charset="0"/>
              </a:rPr>
              <a:t> </a:t>
            </a:r>
            <a:r>
              <a:rPr lang="en-US" sz="3600" b="1" dirty="0" err="1">
                <a:solidFill>
                  <a:srgbClr val="16214B"/>
                </a:solidFill>
                <a:latin typeface="Montserrat Semi-Bold" panose="00000700000000000000" charset="0"/>
              </a:rPr>
              <a:t>Arsip</a:t>
            </a:r>
            <a:endParaRPr lang="en-US" sz="3600" b="1" dirty="0">
              <a:solidFill>
                <a:srgbClr val="16214B"/>
              </a:solidFill>
              <a:latin typeface="Montserrat Semi-Bold" panose="00000700000000000000"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90287" y="3488738"/>
            <a:ext cx="7453713" cy="4096643"/>
            <a:chOff x="0" y="0"/>
            <a:chExt cx="3398359" cy="1867776"/>
          </a:xfrm>
        </p:grpSpPr>
        <p:sp>
          <p:nvSpPr>
            <p:cNvPr id="3" name="Freeform 3"/>
            <p:cNvSpPr/>
            <p:nvPr/>
          </p:nvSpPr>
          <p:spPr>
            <a:xfrm>
              <a:off x="0" y="0"/>
              <a:ext cx="3398359" cy="1867776"/>
            </a:xfrm>
            <a:custGeom>
              <a:avLst/>
              <a:gdLst/>
              <a:ahLst/>
              <a:cxnLst/>
              <a:rect l="l" t="t" r="r" b="b"/>
              <a:pathLst>
                <a:path w="3398359" h="1867776">
                  <a:moveTo>
                    <a:pt x="0" y="0"/>
                  </a:moveTo>
                  <a:lnTo>
                    <a:pt x="3398359" y="0"/>
                  </a:lnTo>
                  <a:lnTo>
                    <a:pt x="3398359" y="1867776"/>
                  </a:lnTo>
                  <a:lnTo>
                    <a:pt x="0" y="1867776"/>
                  </a:lnTo>
                  <a:close/>
                </a:path>
              </a:pathLst>
            </a:custGeom>
            <a:solidFill>
              <a:srgbClr val="C6E648"/>
            </a:solidFill>
            <a:ln w="38100" cap="sq">
              <a:solidFill>
                <a:srgbClr val="000000"/>
              </a:solidFill>
              <a:prstDash val="solid"/>
              <a:miter/>
            </a:ln>
          </p:spPr>
        </p:sp>
        <p:sp>
          <p:nvSpPr>
            <p:cNvPr id="4" name="TextBox 4"/>
            <p:cNvSpPr txBox="1"/>
            <p:nvPr/>
          </p:nvSpPr>
          <p:spPr>
            <a:xfrm>
              <a:off x="0" y="-57150"/>
              <a:ext cx="3398359" cy="1924926"/>
            </a:xfrm>
            <a:prstGeom prst="rect">
              <a:avLst/>
            </a:prstGeom>
          </p:spPr>
          <p:txBody>
            <a:bodyPr lIns="50800" tIns="50800" rIns="50800" bIns="50800" rtlCol="0" anchor="ctr"/>
            <a:lstStyle/>
            <a:p>
              <a:pPr algn="ctr">
                <a:lnSpc>
                  <a:spcPts val="2660"/>
                </a:lnSpc>
              </a:pPr>
              <a:endParaRPr/>
            </a:p>
          </p:txBody>
        </p:sp>
      </p:grpSp>
      <p:sp>
        <p:nvSpPr>
          <p:cNvPr id="5" name="AutoShape 5"/>
          <p:cNvSpPr/>
          <p:nvPr/>
        </p:nvSpPr>
        <p:spPr>
          <a:xfrm>
            <a:off x="1017387" y="2071053"/>
            <a:ext cx="7895567" cy="0"/>
          </a:xfrm>
          <a:prstGeom prst="line">
            <a:avLst/>
          </a:prstGeom>
          <a:ln w="190500" cap="flat">
            <a:solidFill>
              <a:srgbClr val="C6E648"/>
            </a:solidFill>
            <a:prstDash val="solid"/>
            <a:headEnd type="none" w="sm" len="sm"/>
            <a:tailEnd type="none" w="sm" len="sm"/>
          </a:ln>
        </p:spPr>
      </p:sp>
      <p:grpSp>
        <p:nvGrpSpPr>
          <p:cNvPr id="6" name="Group 6"/>
          <p:cNvGrpSpPr/>
          <p:nvPr/>
        </p:nvGrpSpPr>
        <p:grpSpPr>
          <a:xfrm>
            <a:off x="9611917" y="3488738"/>
            <a:ext cx="7445483" cy="4096643"/>
            <a:chOff x="0" y="0"/>
            <a:chExt cx="3394607" cy="1867776"/>
          </a:xfrm>
        </p:grpSpPr>
        <p:sp>
          <p:nvSpPr>
            <p:cNvPr id="7" name="Freeform 7"/>
            <p:cNvSpPr/>
            <p:nvPr/>
          </p:nvSpPr>
          <p:spPr>
            <a:xfrm>
              <a:off x="0" y="0"/>
              <a:ext cx="3394606" cy="1867776"/>
            </a:xfrm>
            <a:custGeom>
              <a:avLst/>
              <a:gdLst/>
              <a:ahLst/>
              <a:cxnLst/>
              <a:rect l="l" t="t" r="r" b="b"/>
              <a:pathLst>
                <a:path w="3394606" h="1867776">
                  <a:moveTo>
                    <a:pt x="0" y="0"/>
                  </a:moveTo>
                  <a:lnTo>
                    <a:pt x="3394606" y="0"/>
                  </a:lnTo>
                  <a:lnTo>
                    <a:pt x="3394606" y="1867776"/>
                  </a:lnTo>
                  <a:lnTo>
                    <a:pt x="0" y="1867776"/>
                  </a:lnTo>
                  <a:close/>
                </a:path>
              </a:pathLst>
            </a:custGeom>
            <a:solidFill>
              <a:srgbClr val="C6E648"/>
            </a:solidFill>
            <a:ln w="38100" cap="sq">
              <a:solidFill>
                <a:srgbClr val="000000"/>
              </a:solidFill>
              <a:prstDash val="solid"/>
              <a:miter/>
            </a:ln>
          </p:spPr>
        </p:sp>
        <p:sp>
          <p:nvSpPr>
            <p:cNvPr id="8" name="TextBox 8"/>
            <p:cNvSpPr txBox="1"/>
            <p:nvPr/>
          </p:nvSpPr>
          <p:spPr>
            <a:xfrm>
              <a:off x="0" y="-57150"/>
              <a:ext cx="3394607" cy="1924926"/>
            </a:xfrm>
            <a:prstGeom prst="rect">
              <a:avLst/>
            </a:prstGeom>
          </p:spPr>
          <p:txBody>
            <a:bodyPr lIns="50800" tIns="50800" rIns="50800" bIns="50800" rtlCol="0" anchor="ctr"/>
            <a:lstStyle/>
            <a:p>
              <a:pPr algn="ctr">
                <a:lnSpc>
                  <a:spcPts val="2660"/>
                </a:lnSpc>
              </a:pPr>
              <a:endParaRPr/>
            </a:p>
          </p:txBody>
        </p:sp>
      </p:grpSp>
      <p:sp>
        <p:nvSpPr>
          <p:cNvPr id="11" name="TextBox 11"/>
          <p:cNvSpPr txBox="1"/>
          <p:nvPr/>
        </p:nvSpPr>
        <p:spPr>
          <a:xfrm>
            <a:off x="1028700" y="1028700"/>
            <a:ext cx="8115300" cy="755650"/>
          </a:xfrm>
          <a:prstGeom prst="rect">
            <a:avLst/>
          </a:prstGeom>
        </p:spPr>
        <p:txBody>
          <a:bodyPr lIns="0" tIns="0" rIns="0" bIns="0" rtlCol="0" anchor="t">
            <a:spAutoFit/>
          </a:bodyPr>
          <a:lstStyle/>
          <a:p>
            <a:pPr algn="l">
              <a:lnSpc>
                <a:spcPts val="5600"/>
              </a:lnSpc>
            </a:pPr>
            <a:r>
              <a:rPr lang="en-US" sz="5000" b="1">
                <a:solidFill>
                  <a:srgbClr val="000000"/>
                </a:solidFill>
                <a:latin typeface="Poppins Bold" panose="00000800000000000000"/>
                <a:ea typeface="Poppins Bold" panose="00000800000000000000"/>
                <a:cs typeface="Poppins Bold" panose="00000800000000000000"/>
                <a:sym typeface="Poppins Bold" panose="00000800000000000000"/>
              </a:rPr>
              <a:t>ARSIP SEBELUM DIBENAHI</a:t>
            </a:r>
          </a:p>
        </p:txBody>
      </p:sp>
      <p:pic>
        <p:nvPicPr>
          <p:cNvPr id="15" name="Picture 14"/>
          <p:cNvPicPr>
            <a:picLocks noChangeAspect="1"/>
          </p:cNvPicPr>
          <p:nvPr/>
        </p:nvPicPr>
        <p:blipFill>
          <a:blip r:embed="rId2" cstate="print"/>
          <a:stretch>
            <a:fillRect/>
          </a:stretch>
        </p:blipFill>
        <p:spPr>
          <a:xfrm>
            <a:off x="9863455" y="3695700"/>
            <a:ext cx="6911340" cy="3585845"/>
          </a:xfrm>
          <a:prstGeom prst="rect">
            <a:avLst/>
          </a:prstGeom>
        </p:spPr>
      </p:pic>
      <p:pic>
        <p:nvPicPr>
          <p:cNvPr id="16" name="Picture 15"/>
          <p:cNvPicPr>
            <a:picLocks noChangeAspect="1"/>
          </p:cNvPicPr>
          <p:nvPr/>
        </p:nvPicPr>
        <p:blipFill>
          <a:blip r:embed="rId3" cstate="print"/>
          <a:stretch>
            <a:fillRect/>
          </a:stretch>
        </p:blipFill>
        <p:spPr>
          <a:xfrm>
            <a:off x="1905000" y="3619500"/>
            <a:ext cx="7063105" cy="37782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219200" y="1530985"/>
            <a:ext cx="10303510" cy="48895"/>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430267" y="15589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143000" y="419100"/>
            <a:ext cx="11219180" cy="918845"/>
          </a:xfrm>
          <a:prstGeom prst="rect">
            <a:avLst/>
          </a:prstGeom>
        </p:spPr>
        <p:txBody>
          <a:bodyPr wrap="square" lIns="0" tIns="0" rIns="0" bIns="0" rtlCol="0" anchor="t">
            <a:spAutoFit/>
          </a:bodyPr>
          <a:lstStyle/>
          <a:p>
            <a:pPr algn="l">
              <a:lnSpc>
                <a:spcPts val="7165"/>
              </a:lnSpc>
            </a:pPr>
            <a:r>
              <a:rPr lang="en-US" sz="4400" b="1">
                <a:solidFill>
                  <a:srgbClr val="21272C"/>
                </a:solidFill>
                <a:latin typeface="Poppins Bold" panose="00000800000000000000"/>
                <a:ea typeface="Poppins Bold" panose="00000800000000000000"/>
                <a:cs typeface="Poppins Bold" panose="00000800000000000000"/>
                <a:sym typeface="Poppins Bold" panose="00000800000000000000"/>
              </a:rPr>
              <a:t>Tujuan Penyelenggaraan Kearsipan</a:t>
            </a:r>
          </a:p>
        </p:txBody>
      </p:sp>
      <p:sp>
        <p:nvSpPr>
          <p:cNvPr id="6149" name="TextBox 4"/>
          <p:cNvSpPr txBox="1"/>
          <p:nvPr/>
        </p:nvSpPr>
        <p:spPr>
          <a:xfrm>
            <a:off x="1371600" y="9479915"/>
            <a:ext cx="8548688" cy="460375"/>
          </a:xfrm>
          <a:prstGeom prst="rect">
            <a:avLst/>
          </a:prstGeom>
          <a:noFill/>
          <a:ln w="9525">
            <a:noFill/>
          </a:ln>
        </p:spPr>
        <p:txBody>
          <a:bodyPr>
            <a:spAutoFit/>
          </a:bodyPr>
          <a:lstStyle/>
          <a:p>
            <a:pPr eaLnBrk="1" hangingPunct="1"/>
            <a:r>
              <a:rPr lang="id-ID" altLang="x-none" sz="2400" b="1" i="1" dirty="0">
                <a:latin typeface="Times New Roman" panose="02020603050405020304" pitchFamily="18" charset="0"/>
                <a:cs typeface="Times New Roman" panose="02020603050405020304" pitchFamily="18" charset="0"/>
              </a:rPr>
              <a:t>(UU No. 43/2009 P</a:t>
            </a:r>
            <a:r>
              <a:rPr lang="en-US" altLang="id-ID" sz="2400" b="1" i="1" dirty="0">
                <a:latin typeface="Times New Roman" panose="02020603050405020304" pitchFamily="18" charset="0"/>
                <a:cs typeface="Times New Roman" panose="02020603050405020304" pitchFamily="18" charset="0"/>
              </a:rPr>
              <a:t>asal 3</a:t>
            </a:r>
            <a:r>
              <a:rPr lang="id-ID" altLang="x-none" sz="2400" b="1" i="1" dirty="0">
                <a:latin typeface="Times New Roman" panose="02020603050405020304" pitchFamily="18" charset="0"/>
                <a:cs typeface="Times New Roman" panose="02020603050405020304" pitchFamily="18" charset="0"/>
              </a:rPr>
              <a:t>)</a:t>
            </a:r>
            <a:endParaRPr lang="id-ID" altLang="x-none" sz="2400" b="1" i="1" dirty="0">
              <a:latin typeface="Times New Roman" panose="02020603050405020304" pitchFamily="18" charset="0"/>
              <a:ea typeface="Times New Roman" panose="02020603050405020304" pitchFamily="18" charset="0"/>
            </a:endParaRPr>
          </a:p>
        </p:txBody>
      </p:sp>
      <p:sp>
        <p:nvSpPr>
          <p:cNvPr id="24" name="Content Placeholder 2"/>
          <p:cNvSpPr>
            <a:spLocks noGrp="1"/>
          </p:cNvSpPr>
          <p:nvPr/>
        </p:nvSpPr>
        <p:spPr>
          <a:xfrm>
            <a:off x="1219200" y="2126933"/>
            <a:ext cx="12344400" cy="7034213"/>
          </a:xfrm>
          <a:prstGeom prst="rect">
            <a:avLst/>
          </a:prstGeom>
          <a:solidFill>
            <a:schemeClr val="bg1"/>
          </a:solidFill>
          <a:ln w="63500">
            <a:solidFill>
              <a:srgbClr val="006666"/>
            </a:solidFill>
          </a:ln>
        </p:spPr>
        <p:txBody>
          <a:bodyPr vert="horz" wrap="square" lIns="137160" tIns="68580" rIns="137160" bIns="68580" numCol="1" rtlCol="0" anchor="t" anchorCtr="0" compatLnSpc="1">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base" latinLnBrk="0" hangingPunct="1">
              <a:lnSpc>
                <a:spcPct val="100000"/>
              </a:lnSpc>
              <a:spcBef>
                <a:spcPct val="20000"/>
              </a:spcBef>
              <a:spcAft>
                <a:spcPts val="0"/>
              </a:spcAft>
              <a:buClrTx/>
              <a:buSzTx/>
              <a:buFontTx/>
              <a:buAutoNum type="alphaLcPeriod"/>
              <a:defRPr/>
            </a:pPr>
            <a:r>
              <a:rPr kumimoji="0" lang="id-ID" sz="24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menjamin terciptanya arsip dari kegiatan yang dilakukan oleh lembaga negara, pemerintahan daerah, lembaga pendidikan, </a:t>
            </a:r>
            <a:r>
              <a:rPr kumimoji="0" lang="id-ID" sz="240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perusahaan,</a:t>
            </a:r>
            <a:r>
              <a:rPr kumimoji="0" lang="id-ID" sz="24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 organisasi politik, organisasi kemasyarakatan, dan perseorangan, serta ANRI sebagai penyelenggara kearsipan nasional;</a:t>
            </a:r>
          </a:p>
          <a:p>
            <a:pPr marL="342900" marR="0" lvl="0" indent="-342900" algn="l" defTabSz="914400" rtl="0" eaLnBrk="1" fontAlgn="base" latinLnBrk="0" hangingPunct="1">
              <a:lnSpc>
                <a:spcPct val="100000"/>
              </a:lnSpc>
              <a:spcBef>
                <a:spcPct val="20000"/>
              </a:spcBef>
              <a:spcAft>
                <a:spcPts val="0"/>
              </a:spcAft>
              <a:buClrTx/>
              <a:buSzTx/>
              <a:buFontTx/>
              <a:buAutoNum type="alphaLcPeriod"/>
              <a:defRPr/>
            </a:pPr>
            <a:r>
              <a:rPr kumimoji="0" lang="id-ID" sz="24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menjamin ketersediaan arsip yang autentik dan terpercaya sebagai alat bukti yg sah;</a:t>
            </a:r>
          </a:p>
          <a:p>
            <a:pPr marL="342900" marR="0" lvl="0" indent="-342900" algn="l" defTabSz="914400" rtl="0" eaLnBrk="1" fontAlgn="base" latinLnBrk="0" hangingPunct="1">
              <a:lnSpc>
                <a:spcPct val="100000"/>
              </a:lnSpc>
              <a:spcBef>
                <a:spcPct val="20000"/>
              </a:spcBef>
              <a:spcAft>
                <a:spcPts val="0"/>
              </a:spcAft>
              <a:buClrTx/>
              <a:buSzTx/>
              <a:buFontTx/>
              <a:buAutoNum type="alphaLcPeriod"/>
              <a:defRPr/>
            </a:pPr>
            <a:r>
              <a:rPr kumimoji="0" lang="id-ID" sz="24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menjamin terwujudnya pengelolaan arsip yang andal dan pemanfaatan arsip sesuai dengan ketentuan peraturan perundang-undangan;</a:t>
            </a:r>
          </a:p>
          <a:p>
            <a:pPr marL="342900" marR="0" lvl="0" indent="-342900" algn="l" defTabSz="914400" rtl="0" eaLnBrk="1" fontAlgn="base" latinLnBrk="0" hangingPunct="1">
              <a:lnSpc>
                <a:spcPct val="100000"/>
              </a:lnSpc>
              <a:spcBef>
                <a:spcPct val="20000"/>
              </a:spcBef>
              <a:spcAft>
                <a:spcPts val="0"/>
              </a:spcAft>
              <a:buClrTx/>
              <a:buSzTx/>
              <a:buFontTx/>
              <a:buAutoNum type="alphaLcPeriod"/>
              <a:defRPr/>
            </a:pPr>
            <a:r>
              <a:rPr kumimoji="0" lang="id-ID" sz="24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menjamin pelindungan kepentingan negara dan hak-hak keperdataan rakyat melalui pengelolaan dan pemanfaatan arsip yang autentik dan terpercaya;</a:t>
            </a:r>
          </a:p>
          <a:p>
            <a:pPr marL="342900" marR="0" lvl="0" indent="-342900" algn="l" defTabSz="914400" rtl="0" eaLnBrk="1" fontAlgn="base" latinLnBrk="0" hangingPunct="1">
              <a:lnSpc>
                <a:spcPct val="100000"/>
              </a:lnSpc>
              <a:spcBef>
                <a:spcPct val="20000"/>
              </a:spcBef>
              <a:spcAft>
                <a:spcPts val="0"/>
              </a:spcAft>
              <a:buClrTx/>
              <a:buSzTx/>
              <a:buFontTx/>
              <a:buAutoNum type="alphaLcPeriod"/>
              <a:defRPr/>
            </a:pPr>
            <a:r>
              <a:rPr kumimoji="0" lang="id-ID" sz="24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mendinamiskan penyelenggaraan kearsipan nasional sebagai suatu sistem yang komprehensif dan terpadu;</a:t>
            </a:r>
          </a:p>
          <a:p>
            <a:pPr marL="342900" marR="0" lvl="0" indent="-342900" algn="l" defTabSz="914400" rtl="0" eaLnBrk="1" fontAlgn="base" latinLnBrk="0" hangingPunct="1">
              <a:lnSpc>
                <a:spcPct val="100000"/>
              </a:lnSpc>
              <a:spcBef>
                <a:spcPct val="20000"/>
              </a:spcBef>
              <a:spcAft>
                <a:spcPts val="0"/>
              </a:spcAft>
              <a:buClrTx/>
              <a:buSzTx/>
              <a:buFontTx/>
              <a:buAutoNum type="alphaLcPeriod"/>
              <a:defRPr/>
            </a:pPr>
            <a:r>
              <a:rPr kumimoji="0" lang="id-ID" sz="24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menjamin keselamatan dan keamanan arsip sebagai bukti pertanggungjawaban dalam kehidupan bermasyarakat, berbangsa, dan bernegara;</a:t>
            </a:r>
          </a:p>
          <a:p>
            <a:pPr marL="342900" marR="0" lvl="0" indent="-342900" algn="l" defTabSz="914400" rtl="0" eaLnBrk="1" fontAlgn="base" latinLnBrk="0" hangingPunct="1">
              <a:lnSpc>
                <a:spcPct val="100000"/>
              </a:lnSpc>
              <a:spcBef>
                <a:spcPct val="20000"/>
              </a:spcBef>
              <a:spcAft>
                <a:spcPts val="0"/>
              </a:spcAft>
              <a:buClrTx/>
              <a:buSzTx/>
              <a:buFontTx/>
              <a:buAutoNum type="alphaLcPeriod"/>
              <a:defRPr/>
            </a:pPr>
            <a:r>
              <a:rPr kumimoji="0" lang="id-ID" sz="24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menjamin keselamatan aset nasional dalam bidang ekonomi, sosial, politik, budaya, pertahanan, serta keamanan sebagai identitas dan jati diri bangsa; dan</a:t>
            </a:r>
          </a:p>
          <a:p>
            <a:pPr marL="342900" marR="0" lvl="0" indent="-342900" algn="l" defTabSz="914400" rtl="0" eaLnBrk="1" fontAlgn="base" latinLnBrk="0" hangingPunct="1">
              <a:lnSpc>
                <a:spcPct val="100000"/>
              </a:lnSpc>
              <a:spcBef>
                <a:spcPct val="20000"/>
              </a:spcBef>
              <a:spcAft>
                <a:spcPts val="0"/>
              </a:spcAft>
              <a:buClrTx/>
              <a:buSzTx/>
              <a:buFontTx/>
              <a:buAutoNum type="alphaLcPeriod"/>
              <a:defRPr/>
            </a:pPr>
            <a:r>
              <a:rPr kumimoji="0" lang="id-ID" sz="24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rPr>
              <a:t>meningkatkan kualitas pelayanan publik dalam pengelolaan dan pemanfaatan arsip yang autentik dan terpercaya.</a:t>
            </a:r>
          </a:p>
          <a:p>
            <a:pPr marL="0" marR="0" lvl="0" indent="0" algn="l" defTabSz="914400" rtl="0" eaLnBrk="1" fontAlgn="base" latinLnBrk="0" hangingPunct="1">
              <a:lnSpc>
                <a:spcPct val="100000"/>
              </a:lnSpc>
              <a:spcBef>
                <a:spcPct val="20000"/>
              </a:spcBef>
              <a:spcAft>
                <a:spcPct val="0"/>
              </a:spcAft>
              <a:buClrTx/>
              <a:buSzTx/>
              <a:buFontTx/>
              <a:buNone/>
              <a:defRPr/>
            </a:pPr>
            <a:endParaRPr kumimoji="0" lang="id-ID" sz="3900" b="0" i="0" u="none" strike="noStrike" kern="1200" cap="none" spc="0" normalizeH="0" baseline="0" noProof="0" dirty="0">
              <a:ln>
                <a:noFill/>
              </a:ln>
              <a:solidFill>
                <a:schemeClr val="tx1"/>
              </a:solidFill>
              <a:effectLst/>
              <a:uLnTx/>
              <a:uFillTx/>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a:off x="713649" y="1674227"/>
            <a:ext cx="2620199" cy="1051"/>
          </a:xfrm>
          <a:prstGeom prst="line">
            <a:avLst/>
          </a:prstGeom>
          <a:ln w="123825" cap="flat">
            <a:solidFill>
              <a:srgbClr val="C6E648"/>
            </a:solidFill>
            <a:prstDash val="solid"/>
            <a:headEnd type="none" w="sm" len="sm"/>
            <a:tailEnd type="none" w="sm" len="sm"/>
          </a:ln>
        </p:spPr>
      </p:sp>
      <p:sp>
        <p:nvSpPr>
          <p:cNvPr id="23" name="TextBox 23"/>
          <p:cNvSpPr txBox="1"/>
          <p:nvPr/>
        </p:nvSpPr>
        <p:spPr>
          <a:xfrm>
            <a:off x="713105" y="575310"/>
            <a:ext cx="3839210" cy="803910"/>
          </a:xfrm>
          <a:prstGeom prst="rect">
            <a:avLst/>
          </a:prstGeom>
        </p:spPr>
        <p:txBody>
          <a:bodyPr wrap="square"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1. SURVEI</a:t>
            </a:r>
          </a:p>
        </p:txBody>
      </p:sp>
      <p:sp>
        <p:nvSpPr>
          <p:cNvPr id="24" name="TextBox 24"/>
          <p:cNvSpPr txBox="1"/>
          <p:nvPr/>
        </p:nvSpPr>
        <p:spPr>
          <a:xfrm>
            <a:off x="838109" y="2171590"/>
            <a:ext cx="12586171" cy="4977765"/>
          </a:xfrm>
          <a:prstGeom prst="rect">
            <a:avLst/>
          </a:prstGeom>
        </p:spPr>
        <p:txBody>
          <a:bodyPr lIns="0" tIns="0" rIns="0" bIns="0" rtlCol="0" anchor="t">
            <a:spAutoFit/>
          </a:bodyPr>
          <a:lstStyle/>
          <a:p>
            <a:pPr indent="0" algn="just" fontAlgn="auto">
              <a:lnSpc>
                <a:spcPts val="5545"/>
              </a:lnSpc>
            </a:pPr>
            <a:r>
              <a:rPr lang="en-US" sz="4400" b="1">
                <a:solidFill>
                  <a:srgbClr val="392A1E"/>
                </a:solidFill>
                <a:latin typeface="Poppins Bold" panose="00000800000000000000"/>
                <a:ea typeface="Poppins Bold" panose="00000800000000000000"/>
                <a:cs typeface="Poppins Bold" panose="00000800000000000000"/>
                <a:sym typeface="Poppins Bold" panose="00000800000000000000"/>
              </a:rPr>
              <a:t>Kegiatan untuk mengumpulkan data dari keseluruhan informasi melalui pengamatan terhadap lembaga pencipta arsip dalam rangka menentukan skema pengaturan arsip, jumlah, media, kurun waktu, kondisi fisik arsip, sistem pemberkasan, dan kebutuhan SDM.</a:t>
            </a:r>
          </a:p>
        </p:txBody>
      </p:sp>
      <p:sp>
        <p:nvSpPr>
          <p:cNvPr id="25" name="TextBox 25"/>
          <p:cNvSpPr txBox="1"/>
          <p:nvPr/>
        </p:nvSpPr>
        <p:spPr>
          <a:xfrm>
            <a:off x="762000" y="7810500"/>
            <a:ext cx="11454765" cy="1302385"/>
          </a:xfrm>
          <a:prstGeom prst="rect">
            <a:avLst/>
          </a:prstGeom>
        </p:spPr>
        <p:txBody>
          <a:bodyPr wrap="square" lIns="0" tIns="0" rIns="0" bIns="0" rtlCol="0" anchor="t">
            <a:spAutoFit/>
          </a:bodyPr>
          <a:lstStyle/>
          <a:p>
            <a:pPr indent="0" algn="just" fontAlgn="auto">
              <a:lnSpc>
                <a:spcPts val="5080"/>
              </a:lnSpc>
            </a:pPr>
            <a:r>
              <a:rPr lang="en-US" sz="4000" b="1" i="1">
                <a:solidFill>
                  <a:srgbClr val="00B0F0"/>
                </a:solidFill>
                <a:latin typeface="Poppins Bold" panose="00000800000000000000"/>
                <a:ea typeface="Poppins Bold" panose="00000800000000000000"/>
                <a:cs typeface="Poppins Bold" panose="00000800000000000000"/>
                <a:sym typeface="Poppins Bold" panose="00000800000000000000"/>
              </a:rPr>
              <a:t>Hasil survei adalah Proposal penataan arsip inaktif dan Datar Ihtisar Arsip (DIA)</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pic>
        <p:nvPicPr>
          <p:cNvPr id="24" name="Picture 23"/>
          <p:cNvPicPr>
            <a:picLocks noChangeAspect="1"/>
          </p:cNvPicPr>
          <p:nvPr/>
        </p:nvPicPr>
        <p:blipFill>
          <a:blip r:embed="rId3" cstate="print"/>
          <a:stretch>
            <a:fillRect/>
          </a:stretch>
        </p:blipFill>
        <p:spPr>
          <a:xfrm>
            <a:off x="241935" y="1002030"/>
            <a:ext cx="12672695" cy="798703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pic>
        <p:nvPicPr>
          <p:cNvPr id="2" name="Picture 1"/>
          <p:cNvPicPr>
            <a:picLocks noChangeAspect="1"/>
          </p:cNvPicPr>
          <p:nvPr/>
        </p:nvPicPr>
        <p:blipFill>
          <a:blip r:embed="rId3" cstate="print"/>
          <a:stretch>
            <a:fillRect/>
          </a:stretch>
        </p:blipFill>
        <p:spPr>
          <a:xfrm>
            <a:off x="152400" y="877570"/>
            <a:ext cx="12767945" cy="8538210"/>
          </a:xfrm>
          <a:prstGeom prst="rect">
            <a:avLst/>
          </a:prstGeom>
        </p:spPr>
      </p:pic>
      <p:sp>
        <p:nvSpPr>
          <p:cNvPr id="23" name="TextBox 7"/>
          <p:cNvSpPr txBox="1"/>
          <p:nvPr/>
        </p:nvSpPr>
        <p:spPr>
          <a:xfrm>
            <a:off x="375219" y="296907"/>
            <a:ext cx="12677712" cy="631825"/>
          </a:xfrm>
          <a:prstGeom prst="rect">
            <a:avLst/>
          </a:prstGeom>
        </p:spPr>
        <p:txBody>
          <a:bodyPr lIns="0" tIns="0" rIns="0" bIns="0" rtlCol="0" anchor="t">
            <a:spAutoFit/>
          </a:bodyPr>
          <a:lstStyle/>
          <a:p>
            <a:pPr algn="l">
              <a:lnSpc>
                <a:spcPts val="4930"/>
              </a:lnSpc>
            </a:pPr>
            <a:r>
              <a:rPr lang="en-US" sz="3600" b="1">
                <a:solidFill>
                  <a:srgbClr val="21272C"/>
                </a:solidFill>
                <a:latin typeface="Poppins Bold" panose="00000800000000000000"/>
                <a:ea typeface="Poppins Bold" panose="00000800000000000000"/>
                <a:cs typeface="Poppins Bold" panose="00000800000000000000"/>
                <a:sym typeface="Poppins Bold" panose="00000800000000000000"/>
              </a:rPr>
              <a:t>2. PEMBUATAN DAFTAR IKHTISAR ARSIP (DIA)</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375253" y="1114425"/>
            <a:ext cx="11768756" cy="4564"/>
          </a:xfrm>
          <a:prstGeom prst="line">
            <a:avLst/>
          </a:prstGeom>
          <a:ln w="171450" cap="flat">
            <a:solidFill>
              <a:srgbClr val="C6E648"/>
            </a:solidFill>
            <a:prstDash val="solid"/>
            <a:headEnd type="none" w="sm" len="sm"/>
            <a:tailEnd type="none" w="sm" len="sm"/>
          </a:ln>
        </p:spPr>
      </p:sp>
      <p:sp>
        <p:nvSpPr>
          <p:cNvPr id="3" name="TextBox 3"/>
          <p:cNvSpPr txBox="1"/>
          <p:nvPr/>
        </p:nvSpPr>
        <p:spPr>
          <a:xfrm>
            <a:off x="14337618" y="5019675"/>
            <a:ext cx="1628775" cy="604520"/>
          </a:xfrm>
          <a:prstGeom prst="rect">
            <a:avLst/>
          </a:prstGeom>
        </p:spPr>
        <p:txBody>
          <a:bodyPr lIns="0" tIns="0" rIns="0" bIns="0" rtlCol="0" anchor="t">
            <a:spAutoFit/>
          </a:bodyPr>
          <a:lstStyle/>
          <a:p>
            <a:pPr algn="ctr">
              <a:lnSpc>
                <a:spcPts val="4480"/>
              </a:lnSpc>
            </a:pPr>
            <a:endParaRPr/>
          </a:p>
        </p:txBody>
      </p:sp>
      <p:sp>
        <p:nvSpPr>
          <p:cNvPr id="4" name="TextBox 4"/>
          <p:cNvSpPr txBox="1"/>
          <p:nvPr/>
        </p:nvSpPr>
        <p:spPr>
          <a:xfrm>
            <a:off x="14421454" y="5521389"/>
            <a:ext cx="1428750" cy="528320"/>
          </a:xfrm>
          <a:prstGeom prst="rect">
            <a:avLst/>
          </a:prstGeom>
        </p:spPr>
        <p:txBody>
          <a:bodyPr lIns="0" tIns="0" rIns="0" bIns="0" rtlCol="0" anchor="t">
            <a:spAutoFit/>
          </a:bodyPr>
          <a:lstStyle/>
          <a:p>
            <a:pPr algn="ctr">
              <a:lnSpc>
                <a:spcPts val="4480"/>
              </a:lnSpc>
            </a:pPr>
            <a:endParaRPr/>
          </a:p>
        </p:txBody>
      </p:sp>
      <p:sp>
        <p:nvSpPr>
          <p:cNvPr id="5" name="TextBox 5"/>
          <p:cNvSpPr txBox="1"/>
          <p:nvPr/>
        </p:nvSpPr>
        <p:spPr>
          <a:xfrm>
            <a:off x="16815278" y="5026884"/>
            <a:ext cx="1752600" cy="604520"/>
          </a:xfrm>
          <a:prstGeom prst="rect">
            <a:avLst/>
          </a:prstGeom>
        </p:spPr>
        <p:txBody>
          <a:bodyPr lIns="0" tIns="0" rIns="0" bIns="0" rtlCol="0" anchor="t">
            <a:spAutoFit/>
          </a:bodyPr>
          <a:lstStyle/>
          <a:p>
            <a:pPr algn="ctr">
              <a:lnSpc>
                <a:spcPts val="4480"/>
              </a:lnSpc>
            </a:pPr>
            <a:endParaRPr/>
          </a:p>
        </p:txBody>
      </p:sp>
      <p:graphicFrame>
        <p:nvGraphicFramePr>
          <p:cNvPr id="6" name="Table 6"/>
          <p:cNvGraphicFramePr>
            <a:graphicFrameLocks noGrp="1"/>
          </p:cNvGraphicFramePr>
          <p:nvPr/>
        </p:nvGraphicFramePr>
        <p:xfrm>
          <a:off x="375253" y="2354625"/>
          <a:ext cx="17153900" cy="4942442"/>
        </p:xfrm>
        <a:graphic>
          <a:graphicData uri="http://schemas.openxmlformats.org/drawingml/2006/table">
            <a:tbl>
              <a:tblPr/>
              <a:tblGrid>
                <a:gridCol w="931221"/>
                <a:gridCol w="3463149"/>
                <a:gridCol w="2555270"/>
                <a:gridCol w="2379477"/>
                <a:gridCol w="2079834"/>
                <a:gridCol w="3510151"/>
                <a:gridCol w="2234798"/>
              </a:tblGrid>
              <a:tr h="1218868">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No</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Kode</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spc="253">
                          <a:solidFill>
                            <a:srgbClr val="21272C"/>
                          </a:solidFill>
                          <a:latin typeface="Poppins Bold" panose="00000800000000000000"/>
                          <a:ea typeface="Poppins Bold" panose="00000800000000000000"/>
                          <a:cs typeface="Poppins Bold" panose="00000800000000000000"/>
                          <a:sym typeface="Poppins Bold" panose="00000800000000000000"/>
                        </a:rPr>
                        <a:t>Kurun  Waktu</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JUMLAH</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MEDIA REKAM</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SISTEM PENATAAN</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Ket</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r>
              <a:tr h="1242475">
                <a:tc>
                  <a:txBody>
                    <a:bodyPr/>
                    <a:lstStyle/>
                    <a:p>
                      <a:pPr algn="l">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 1. </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Bagian Kepegawaian</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2000 s/d 2005</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41">
                          <a:solidFill>
                            <a:srgbClr val="21272C"/>
                          </a:solidFill>
                          <a:latin typeface="Poppins Bold" panose="00000800000000000000"/>
                          <a:ea typeface="Poppins Bold" panose="00000800000000000000"/>
                          <a:cs typeface="Poppins Bold" panose="00000800000000000000"/>
                          <a:sym typeface="Poppins Bold" panose="00000800000000000000"/>
                        </a:rPr>
                        <a:t>10 M²</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kertas</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kacau</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Baik</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r h="1242475">
                <a:tc>
                  <a:txBody>
                    <a:bodyPr/>
                    <a:lstStyle/>
                    <a:p>
                      <a:pPr algn="l">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2. </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Bagian Umum</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2000 s/d 2007</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41">
                          <a:solidFill>
                            <a:srgbClr val="21272C"/>
                          </a:solidFill>
                          <a:latin typeface="Poppins Bold" panose="00000800000000000000"/>
                          <a:ea typeface="Poppins Bold" panose="00000800000000000000"/>
                          <a:cs typeface="Poppins Bold" panose="00000800000000000000"/>
                          <a:sym typeface="Poppins Bold" panose="00000800000000000000"/>
                        </a:rPr>
                        <a:t>10 M²</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Kertas</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Kacau</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Baik</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r h="1238624">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JUMLAH</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20 M²</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bl>
          </a:graphicData>
        </a:graphic>
      </p:graphicFrame>
      <p:sp>
        <p:nvSpPr>
          <p:cNvPr id="7" name="TextBox 7"/>
          <p:cNvSpPr txBox="1"/>
          <p:nvPr/>
        </p:nvSpPr>
        <p:spPr>
          <a:xfrm>
            <a:off x="375285" y="297180"/>
            <a:ext cx="15293975" cy="631825"/>
          </a:xfrm>
          <a:prstGeom prst="rect">
            <a:avLst/>
          </a:prstGeom>
        </p:spPr>
        <p:txBody>
          <a:bodyPr wrap="square" lIns="0" tIns="0" rIns="0" bIns="0" rtlCol="0" anchor="t">
            <a:spAutoFit/>
          </a:bodyPr>
          <a:lstStyle/>
          <a:p>
            <a:pPr algn="l">
              <a:lnSpc>
                <a:spcPts val="4930"/>
              </a:lnSpc>
            </a:pPr>
            <a:r>
              <a:rPr lang="en-US" sz="4400" b="1">
                <a:solidFill>
                  <a:srgbClr val="21272C"/>
                </a:solidFill>
                <a:latin typeface="Poppins Bold" panose="00000800000000000000"/>
                <a:ea typeface="Poppins Bold" panose="00000800000000000000"/>
                <a:cs typeface="Poppins Bold" panose="00000800000000000000"/>
                <a:sym typeface="Poppins Bold" panose="00000800000000000000"/>
              </a:rPr>
              <a:t>CONTOH PEMBUATAN DAFTAR IKHTISAR ARSIP (DIA)</a:t>
            </a:r>
          </a:p>
        </p:txBody>
      </p:sp>
      <p:sp>
        <p:nvSpPr>
          <p:cNvPr id="8" name="TextBox 8"/>
          <p:cNvSpPr txBox="1"/>
          <p:nvPr/>
        </p:nvSpPr>
        <p:spPr>
          <a:xfrm>
            <a:off x="375253" y="1453597"/>
            <a:ext cx="3344069" cy="566420"/>
          </a:xfrm>
          <a:prstGeom prst="rect">
            <a:avLst/>
          </a:prstGeom>
        </p:spPr>
        <p:txBody>
          <a:bodyPr lIns="0" tIns="0" rIns="0" bIns="0" rtlCol="0" anchor="t">
            <a:spAutoFit/>
          </a:bodyPr>
          <a:lstStyle/>
          <a:p>
            <a:pPr algn="ctr">
              <a:lnSpc>
                <a:spcPts val="4480"/>
              </a:lnSpc>
            </a:pPr>
            <a:r>
              <a:rPr lang="en-US" sz="3200" b="1">
                <a:solidFill>
                  <a:srgbClr val="000000"/>
                </a:solidFill>
                <a:latin typeface="Poppins Bold" panose="00000800000000000000"/>
                <a:ea typeface="Poppins Bold" panose="00000800000000000000"/>
                <a:cs typeface="Poppins Bold" panose="00000800000000000000"/>
                <a:sym typeface="Poppins Bold" panose="00000800000000000000"/>
              </a:rPr>
              <a:t>Nama Instansi :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a:off x="1371800" y="2167047"/>
            <a:ext cx="6361974" cy="1051"/>
          </a:xfrm>
          <a:prstGeom prst="line">
            <a:avLst/>
          </a:prstGeom>
          <a:ln w="152400" cap="flat">
            <a:solidFill>
              <a:srgbClr val="C6E648"/>
            </a:solidFill>
            <a:prstDash val="solid"/>
            <a:headEnd type="none" w="sm" len="sm"/>
            <a:tailEnd type="none" w="sm" len="sm"/>
          </a:ln>
        </p:spPr>
      </p:sp>
      <p:sp>
        <p:nvSpPr>
          <p:cNvPr id="23" name="TextBox 23"/>
          <p:cNvSpPr txBox="1"/>
          <p:nvPr/>
        </p:nvSpPr>
        <p:spPr>
          <a:xfrm>
            <a:off x="713649" y="422597"/>
            <a:ext cx="7961036" cy="1607820"/>
          </a:xfrm>
          <a:prstGeom prst="rect">
            <a:avLst/>
          </a:prstGeom>
        </p:spPr>
        <p:txBody>
          <a:bodyPr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3. Pembuatan Skema </a:t>
            </a:r>
          </a:p>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     Pengaturan Arsip</a:t>
            </a:r>
          </a:p>
        </p:txBody>
      </p:sp>
      <p:sp>
        <p:nvSpPr>
          <p:cNvPr id="24" name="TextBox 24"/>
          <p:cNvSpPr txBox="1"/>
          <p:nvPr/>
        </p:nvSpPr>
        <p:spPr>
          <a:xfrm>
            <a:off x="762000" y="2552700"/>
            <a:ext cx="12139295" cy="6651625"/>
          </a:xfrm>
          <a:prstGeom prst="rect">
            <a:avLst/>
          </a:prstGeom>
        </p:spPr>
        <p:txBody>
          <a:bodyPr lIns="0" tIns="0" rIns="0" bIns="0" rtlCol="0" anchor="t">
            <a:noAutofit/>
          </a:bodyPr>
          <a:lstStyle/>
          <a:p>
            <a:pPr indent="0" algn="just" fontAlgn="auto">
              <a:lnSpc>
                <a:spcPts val="5045"/>
              </a:lnSpc>
            </a:pPr>
            <a:r>
              <a:rPr lang="en-US" sz="4400" b="1">
                <a:solidFill>
                  <a:srgbClr val="392A1E"/>
                </a:solidFill>
                <a:latin typeface="Poppins Bold" panose="00000800000000000000"/>
                <a:ea typeface="Poppins Bold" panose="00000800000000000000"/>
                <a:cs typeface="Poppins Bold" panose="00000800000000000000"/>
                <a:sym typeface="Poppins Bold" panose="00000800000000000000"/>
              </a:rPr>
              <a:t>Susunan kelompok arsip yang dibuat berdasarkan fungsi organisasi atau klasifikasi arsip bagi yang telah memiliki sistem penataan arsip</a:t>
            </a:r>
          </a:p>
          <a:p>
            <a:pPr indent="0" algn="just" fontAlgn="auto">
              <a:lnSpc>
                <a:spcPts val="5045"/>
              </a:lnSpc>
            </a:pPr>
            <a:endParaRPr sz="4400"/>
          </a:p>
          <a:p>
            <a:pPr indent="0" algn="just" fontAlgn="auto">
              <a:lnSpc>
                <a:spcPts val="5045"/>
              </a:lnSpc>
            </a:pPr>
            <a:r>
              <a:rPr lang="en-US" sz="4400" b="1">
                <a:solidFill>
                  <a:srgbClr val="392A1E"/>
                </a:solidFill>
                <a:latin typeface="Poppins Bold" panose="00000800000000000000"/>
                <a:ea typeface="Poppins Bold" panose="00000800000000000000"/>
                <a:cs typeface="Poppins Bold" panose="00000800000000000000"/>
                <a:sym typeface="Poppins Bold" panose="00000800000000000000"/>
              </a:rPr>
              <a:t>Skema Penataan Arsip adalah struktur/kerangka pengaturan informasi/subjek arsip yang disusun berdasarkan fungsi dan kegiatan organisasi, dan digunakan sebagai dasar pengaturan kartu deskripsi.</a:t>
            </a:r>
          </a:p>
          <a:p>
            <a:pPr indent="0" algn="just" fontAlgn="auto">
              <a:lnSpc>
                <a:spcPts val="5045"/>
              </a:lnSpc>
            </a:pPr>
            <a:endParaRPr sz="44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flipV="1">
            <a:off x="1087088" y="1790700"/>
            <a:ext cx="12933712" cy="50476"/>
          </a:xfrm>
          <a:prstGeom prst="line">
            <a:avLst/>
          </a:prstGeom>
          <a:ln w="152400" cap="flat">
            <a:solidFill>
              <a:srgbClr val="C6E648"/>
            </a:solidFill>
            <a:prstDash val="solid"/>
            <a:headEnd type="none" w="sm" len="sm"/>
            <a:tailEnd type="none" w="sm" len="sm"/>
          </a:ln>
        </p:spPr>
      </p:sp>
      <p:sp>
        <p:nvSpPr>
          <p:cNvPr id="23" name="TextBox 23"/>
          <p:cNvSpPr txBox="1"/>
          <p:nvPr/>
        </p:nvSpPr>
        <p:spPr>
          <a:xfrm>
            <a:off x="457314" y="738007"/>
            <a:ext cx="14069495" cy="821379"/>
          </a:xfrm>
          <a:prstGeom prst="rect">
            <a:avLst/>
          </a:prstGeom>
        </p:spPr>
        <p:txBody>
          <a:bodyPr wrap="square" lIns="0" tIns="0" rIns="0" bIns="0" rtlCol="0" anchor="t">
            <a:spAutoFit/>
          </a:bodyPr>
          <a:lstStyle/>
          <a:p>
            <a:pPr algn="l">
              <a:lnSpc>
                <a:spcPts val="6270"/>
              </a:lnSpc>
            </a:pPr>
            <a:r>
              <a:rPr lang="en-US" sz="6000" b="1" dirty="0">
                <a:solidFill>
                  <a:srgbClr val="000000"/>
                </a:solidFill>
                <a:latin typeface="Poppins Bold" panose="00000800000000000000"/>
                <a:ea typeface="Poppins Bold" panose="00000800000000000000"/>
                <a:cs typeface="Poppins Bold" panose="00000800000000000000"/>
                <a:sym typeface="Poppins Bold" panose="00000800000000000000"/>
              </a:rPr>
              <a:t>CONTOH SKEMA PENGATURAN ARSIP</a:t>
            </a:r>
          </a:p>
        </p:txBody>
      </p:sp>
      <p:grpSp>
        <p:nvGrpSpPr>
          <p:cNvPr id="24" name="Group 24"/>
          <p:cNvGrpSpPr/>
          <p:nvPr/>
        </p:nvGrpSpPr>
        <p:grpSpPr>
          <a:xfrm>
            <a:off x="713649" y="2624310"/>
            <a:ext cx="6699523" cy="7349224"/>
            <a:chOff x="0" y="-85725"/>
            <a:chExt cx="8932697" cy="9798964"/>
          </a:xfrm>
        </p:grpSpPr>
        <p:sp>
          <p:nvSpPr>
            <p:cNvPr id="25" name="TextBox 25"/>
            <p:cNvSpPr txBox="1"/>
            <p:nvPr/>
          </p:nvSpPr>
          <p:spPr>
            <a:xfrm>
              <a:off x="0" y="-85725"/>
              <a:ext cx="4428115" cy="695325"/>
            </a:xfrm>
            <a:prstGeom prst="rect">
              <a:avLst/>
            </a:prstGeom>
          </p:spPr>
          <p:txBody>
            <a:bodyPr lIns="0" tIns="0" rIns="0" bIns="0" rtlCol="0" anchor="t">
              <a:spAutoFit/>
            </a:bodyPr>
            <a:lstStyle/>
            <a:p>
              <a:pPr algn="ctr">
                <a:lnSpc>
                  <a:spcPts val="4200"/>
                </a:lnSpc>
              </a:pPr>
              <a:r>
                <a:rPr lang="en-US" sz="3000" spc="90">
                  <a:solidFill>
                    <a:srgbClr val="000000"/>
                  </a:solidFill>
                  <a:latin typeface="Poppins" panose="00000500000000000000"/>
                  <a:ea typeface="Poppins" panose="00000500000000000000"/>
                  <a:cs typeface="Poppins" panose="00000500000000000000"/>
                  <a:sym typeface="Poppins" panose="00000500000000000000"/>
                </a:rPr>
                <a:t>1. Sekretariat</a:t>
              </a:r>
            </a:p>
          </p:txBody>
        </p:sp>
        <p:sp>
          <p:nvSpPr>
            <p:cNvPr id="26" name="TextBox 26"/>
            <p:cNvSpPr txBox="1"/>
            <p:nvPr/>
          </p:nvSpPr>
          <p:spPr>
            <a:xfrm>
              <a:off x="988723" y="614214"/>
              <a:ext cx="2897899" cy="695325"/>
            </a:xfrm>
            <a:prstGeom prst="rect">
              <a:avLst/>
            </a:prstGeom>
          </p:spPr>
          <p:txBody>
            <a:bodyPr lIns="0" tIns="0" rIns="0" bIns="0" rtlCol="0" anchor="t">
              <a:spAutoFit/>
            </a:bodyPr>
            <a:lstStyle/>
            <a:p>
              <a:pPr marL="647700" lvl="1" indent="-323850" algn="ctr">
                <a:lnSpc>
                  <a:spcPts val="4200"/>
                </a:lnSpc>
                <a:buFont typeface="Arial" panose="020B0604020202020204"/>
                <a:buChar char="•"/>
              </a:pPr>
              <a:r>
                <a:rPr lang="en-US" sz="3000" spc="78">
                  <a:solidFill>
                    <a:srgbClr val="000000"/>
                  </a:solidFill>
                  <a:latin typeface="Poppins" panose="00000500000000000000"/>
                  <a:ea typeface="Poppins" panose="00000500000000000000"/>
                  <a:cs typeface="Poppins" panose="00000500000000000000"/>
                  <a:sym typeface="Poppins" panose="00000500000000000000"/>
                </a:rPr>
                <a:t>Umum</a:t>
              </a:r>
            </a:p>
          </p:txBody>
        </p:sp>
        <p:sp>
          <p:nvSpPr>
            <p:cNvPr id="27" name="TextBox 27"/>
            <p:cNvSpPr txBox="1"/>
            <p:nvPr/>
          </p:nvSpPr>
          <p:spPr>
            <a:xfrm>
              <a:off x="2126670" y="1334538"/>
              <a:ext cx="1211225" cy="695325"/>
            </a:xfrm>
            <a:prstGeom prst="rect">
              <a:avLst/>
            </a:prstGeom>
          </p:spPr>
          <p:txBody>
            <a:bodyPr lIns="0" tIns="0" rIns="0" bIns="0" rtlCol="0" anchor="t">
              <a:spAutoFit/>
            </a:bodyPr>
            <a:lstStyle/>
            <a:p>
              <a:pPr algn="ctr">
                <a:lnSpc>
                  <a:spcPts val="4200"/>
                </a:lnSpc>
              </a:pPr>
              <a:r>
                <a:rPr lang="en-US" sz="3000">
                  <a:solidFill>
                    <a:srgbClr val="000000"/>
                  </a:solidFill>
                  <a:latin typeface="Poppins" panose="00000500000000000000"/>
                  <a:ea typeface="Poppins" panose="00000500000000000000"/>
                  <a:cs typeface="Poppins" panose="00000500000000000000"/>
                  <a:sym typeface="Poppins" panose="00000500000000000000"/>
                </a:rPr>
                <a:t>- TU</a:t>
              </a:r>
            </a:p>
          </p:txBody>
        </p:sp>
        <p:sp>
          <p:nvSpPr>
            <p:cNvPr id="28" name="TextBox 28"/>
            <p:cNvSpPr txBox="1"/>
            <p:nvPr/>
          </p:nvSpPr>
          <p:spPr>
            <a:xfrm>
              <a:off x="860184" y="2810891"/>
              <a:ext cx="4716927" cy="662686"/>
            </a:xfrm>
            <a:prstGeom prst="rect">
              <a:avLst/>
            </a:prstGeom>
          </p:spPr>
          <p:txBody>
            <a:bodyPr lIns="0" tIns="0" rIns="0" bIns="0" rtlCol="0" anchor="t">
              <a:spAutoFit/>
            </a:bodyPr>
            <a:lstStyle/>
            <a:p>
              <a:pPr marL="647700" lvl="1" indent="-323850" algn="l">
                <a:lnSpc>
                  <a:spcPts val="4000"/>
                </a:lnSpc>
                <a:buFont typeface="Arial" panose="020B0604020202020204"/>
                <a:buChar char="•"/>
              </a:pPr>
              <a:r>
                <a:rPr lang="en-US" sz="3000" spc="-3">
                  <a:solidFill>
                    <a:srgbClr val="000000"/>
                  </a:solidFill>
                  <a:latin typeface="Poppins" panose="00000500000000000000"/>
                  <a:ea typeface="Poppins" panose="00000500000000000000"/>
                  <a:cs typeface="Poppins" panose="00000500000000000000"/>
                  <a:sym typeface="Poppins" panose="00000500000000000000"/>
                </a:rPr>
                <a:t>Kepegawaian</a:t>
              </a:r>
            </a:p>
          </p:txBody>
        </p:sp>
        <p:sp>
          <p:nvSpPr>
            <p:cNvPr id="29" name="TextBox 29"/>
            <p:cNvSpPr txBox="1"/>
            <p:nvPr/>
          </p:nvSpPr>
          <p:spPr>
            <a:xfrm>
              <a:off x="860184" y="3456372"/>
              <a:ext cx="8072513" cy="3771900"/>
            </a:xfrm>
            <a:prstGeom prst="rect">
              <a:avLst/>
            </a:prstGeom>
          </p:spPr>
          <p:txBody>
            <a:bodyPr lIns="0" tIns="0" rIns="0" bIns="0" rtlCol="0" anchor="t">
              <a:spAutoFit/>
            </a:bodyPr>
            <a:lstStyle/>
            <a:p>
              <a:pPr algn="l">
                <a:lnSpc>
                  <a:spcPts val="4500"/>
                </a:lnSpc>
              </a:pPr>
              <a:r>
                <a:rPr lang="en-US" sz="3000" spc="-36">
                  <a:solidFill>
                    <a:srgbClr val="000000"/>
                  </a:solidFill>
                  <a:latin typeface="Poppins" panose="00000500000000000000"/>
                  <a:ea typeface="Poppins" panose="00000500000000000000"/>
                  <a:cs typeface="Poppins" panose="00000500000000000000"/>
                  <a:sym typeface="Poppins" panose="00000500000000000000"/>
                </a:rPr>
                <a:t>         - Adminstrasi Pegawai</a:t>
              </a:r>
            </a:p>
            <a:p>
              <a:pPr algn="l">
                <a:lnSpc>
                  <a:spcPts val="4500"/>
                </a:lnSpc>
              </a:pPr>
              <a:r>
                <a:rPr lang="en-US" sz="3000" spc="-36">
                  <a:solidFill>
                    <a:srgbClr val="000000"/>
                  </a:solidFill>
                  <a:latin typeface="Poppins" panose="00000500000000000000"/>
                  <a:ea typeface="Poppins" panose="00000500000000000000"/>
                  <a:cs typeface="Poppins" panose="00000500000000000000"/>
                  <a:sym typeface="Poppins" panose="00000500000000000000"/>
                </a:rPr>
                <a:t>         - Mutasi Pegawai</a:t>
              </a:r>
            </a:p>
            <a:p>
              <a:pPr marL="647700" lvl="1" indent="-323850" algn="l">
                <a:lnSpc>
                  <a:spcPts val="4500"/>
                </a:lnSpc>
                <a:buFont typeface="Arial" panose="020B0604020202020204"/>
                <a:buChar char="•"/>
              </a:pPr>
              <a:r>
                <a:rPr lang="en-US" sz="3000">
                  <a:solidFill>
                    <a:srgbClr val="000000"/>
                  </a:solidFill>
                  <a:latin typeface="Poppins" panose="00000500000000000000"/>
                  <a:ea typeface="Poppins" panose="00000500000000000000"/>
                  <a:cs typeface="Poppins" panose="00000500000000000000"/>
                  <a:sym typeface="Poppins" panose="00000500000000000000"/>
                </a:rPr>
                <a:t>Keuangan</a:t>
              </a:r>
            </a:p>
            <a:p>
              <a:pPr algn="l">
                <a:lnSpc>
                  <a:spcPts val="4500"/>
                </a:lnSpc>
              </a:pPr>
              <a:r>
                <a:rPr lang="en-US" sz="3000">
                  <a:solidFill>
                    <a:srgbClr val="000000"/>
                  </a:solidFill>
                  <a:latin typeface="Poppins" panose="00000500000000000000"/>
                  <a:ea typeface="Poppins" panose="00000500000000000000"/>
                  <a:cs typeface="Poppins" panose="00000500000000000000"/>
                  <a:sym typeface="Poppins" panose="00000500000000000000"/>
                </a:rPr>
                <a:t>        - Anggaran</a:t>
              </a:r>
            </a:p>
            <a:p>
              <a:pPr algn="l">
                <a:lnSpc>
                  <a:spcPts val="4500"/>
                </a:lnSpc>
              </a:pPr>
              <a:r>
                <a:rPr lang="en-US" sz="3000">
                  <a:solidFill>
                    <a:srgbClr val="000000"/>
                  </a:solidFill>
                  <a:latin typeface="Poppins" panose="00000500000000000000"/>
                  <a:ea typeface="Poppins" panose="00000500000000000000"/>
                  <a:cs typeface="Poppins" panose="00000500000000000000"/>
                  <a:sym typeface="Poppins" panose="00000500000000000000"/>
                </a:rPr>
                <a:t>        - Perbendaharaan</a:t>
              </a:r>
            </a:p>
          </p:txBody>
        </p:sp>
        <p:sp>
          <p:nvSpPr>
            <p:cNvPr id="30" name="TextBox 30"/>
            <p:cNvSpPr txBox="1"/>
            <p:nvPr/>
          </p:nvSpPr>
          <p:spPr>
            <a:xfrm>
              <a:off x="860184" y="7485447"/>
              <a:ext cx="2884539" cy="695325"/>
            </a:xfrm>
            <a:prstGeom prst="rect">
              <a:avLst/>
            </a:prstGeom>
          </p:spPr>
          <p:txBody>
            <a:bodyPr lIns="0" tIns="0" rIns="0" bIns="0" rtlCol="0" anchor="t">
              <a:spAutoFit/>
            </a:bodyPr>
            <a:lstStyle/>
            <a:p>
              <a:pPr marL="647700" lvl="1" indent="-323850" algn="ctr">
                <a:lnSpc>
                  <a:spcPts val="4200"/>
                </a:lnSpc>
                <a:buFont typeface="Arial" panose="020B0604020202020204"/>
                <a:buChar char="•"/>
              </a:pPr>
              <a:r>
                <a:rPr lang="en-US" sz="3000">
                  <a:solidFill>
                    <a:srgbClr val="000000"/>
                  </a:solidFill>
                  <a:latin typeface="Poppins" panose="00000500000000000000"/>
                  <a:ea typeface="Poppins" panose="00000500000000000000"/>
                  <a:cs typeface="Poppins" panose="00000500000000000000"/>
                  <a:sym typeface="Poppins" panose="00000500000000000000"/>
                </a:rPr>
                <a:t>Humas</a:t>
              </a:r>
            </a:p>
          </p:txBody>
        </p:sp>
        <p:sp>
          <p:nvSpPr>
            <p:cNvPr id="31" name="TextBox 31"/>
            <p:cNvSpPr txBox="1"/>
            <p:nvPr/>
          </p:nvSpPr>
          <p:spPr>
            <a:xfrm>
              <a:off x="1281695" y="8275387"/>
              <a:ext cx="7397001" cy="695325"/>
            </a:xfrm>
            <a:prstGeom prst="rect">
              <a:avLst/>
            </a:prstGeom>
          </p:spPr>
          <p:txBody>
            <a:bodyPr lIns="0" tIns="0" rIns="0" bIns="0" rtlCol="0" anchor="t">
              <a:spAutoFit/>
            </a:bodyPr>
            <a:lstStyle/>
            <a:p>
              <a:pPr algn="ctr">
                <a:lnSpc>
                  <a:spcPts val="4200"/>
                </a:lnSpc>
              </a:pPr>
              <a:r>
                <a:rPr lang="en-US" sz="3000" spc="-15">
                  <a:solidFill>
                    <a:srgbClr val="000000"/>
                  </a:solidFill>
                  <a:latin typeface="Poppins" panose="00000500000000000000"/>
                  <a:ea typeface="Poppins" panose="00000500000000000000"/>
                  <a:cs typeface="Poppins" panose="00000500000000000000"/>
                  <a:sym typeface="Poppins" panose="00000500000000000000"/>
                </a:rPr>
                <a:t> - Publikasi dokumentasi</a:t>
              </a:r>
            </a:p>
          </p:txBody>
        </p:sp>
        <p:sp>
          <p:nvSpPr>
            <p:cNvPr id="32" name="TextBox 32"/>
            <p:cNvSpPr txBox="1"/>
            <p:nvPr/>
          </p:nvSpPr>
          <p:spPr>
            <a:xfrm>
              <a:off x="2164080" y="2180167"/>
              <a:ext cx="6355080" cy="566420"/>
            </a:xfrm>
            <a:prstGeom prst="rect">
              <a:avLst/>
            </a:prstGeom>
          </p:spPr>
          <p:txBody>
            <a:bodyPr lIns="0" tIns="0" rIns="0" bIns="0" rtlCol="0" anchor="t">
              <a:noAutofit/>
            </a:bodyPr>
            <a:lstStyle/>
            <a:p>
              <a:pPr algn="l">
                <a:lnSpc>
                  <a:spcPts val="4200"/>
                </a:lnSpc>
                <a:spcBef>
                  <a:spcPct val="0"/>
                </a:spcBef>
              </a:pPr>
              <a:r>
                <a:rPr lang="en-US" sz="3000">
                  <a:solidFill>
                    <a:srgbClr val="000000"/>
                  </a:solidFill>
                  <a:latin typeface="Poppins" panose="00000500000000000000"/>
                  <a:ea typeface="Poppins" panose="00000500000000000000"/>
                  <a:cs typeface="Poppins" panose="00000500000000000000"/>
                  <a:sym typeface="Poppins" panose="00000500000000000000"/>
                </a:rPr>
                <a:t> - Rumah Tangga</a:t>
              </a:r>
            </a:p>
          </p:txBody>
        </p:sp>
        <p:sp>
          <p:nvSpPr>
            <p:cNvPr id="33" name="TextBox 33"/>
            <p:cNvSpPr txBox="1"/>
            <p:nvPr/>
          </p:nvSpPr>
          <p:spPr>
            <a:xfrm>
              <a:off x="1223340" y="9017914"/>
              <a:ext cx="7397001" cy="695325"/>
            </a:xfrm>
            <a:prstGeom prst="rect">
              <a:avLst/>
            </a:prstGeom>
          </p:spPr>
          <p:txBody>
            <a:bodyPr lIns="0" tIns="0" rIns="0" bIns="0" rtlCol="0" anchor="t">
              <a:spAutoFit/>
            </a:bodyPr>
            <a:lstStyle/>
            <a:p>
              <a:pPr algn="l">
                <a:lnSpc>
                  <a:spcPts val="4200"/>
                </a:lnSpc>
              </a:pPr>
              <a:r>
                <a:rPr lang="en-US" sz="3000" spc="-15">
                  <a:solidFill>
                    <a:srgbClr val="000000"/>
                  </a:solidFill>
                  <a:latin typeface="Poppins" panose="00000500000000000000"/>
                  <a:ea typeface="Poppins" panose="00000500000000000000"/>
                  <a:cs typeface="Poppins" panose="00000500000000000000"/>
                  <a:sym typeface="Poppins" panose="00000500000000000000"/>
                </a:rPr>
                <a:t>      - </a:t>
              </a: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a:off x="1524000" y="1237615"/>
            <a:ext cx="7648575" cy="19685"/>
          </a:xfrm>
          <a:prstGeom prst="line">
            <a:avLst/>
          </a:prstGeom>
          <a:ln w="152400" cap="flat">
            <a:solidFill>
              <a:srgbClr val="C6E648"/>
            </a:solidFill>
            <a:prstDash val="solid"/>
            <a:headEnd type="none" w="sm" len="sm"/>
            <a:tailEnd type="none" w="sm" len="sm"/>
          </a:ln>
        </p:spPr>
      </p:sp>
      <p:sp>
        <p:nvSpPr>
          <p:cNvPr id="23" name="TextBox 23"/>
          <p:cNvSpPr txBox="1"/>
          <p:nvPr/>
        </p:nvSpPr>
        <p:spPr>
          <a:xfrm>
            <a:off x="713740" y="422910"/>
            <a:ext cx="11491595" cy="803910"/>
          </a:xfrm>
          <a:prstGeom prst="rect">
            <a:avLst/>
          </a:prstGeom>
        </p:spPr>
        <p:txBody>
          <a:bodyPr wrap="square"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4. REKONSTRUKSI ARSIP</a:t>
            </a:r>
          </a:p>
        </p:txBody>
      </p:sp>
      <p:sp>
        <p:nvSpPr>
          <p:cNvPr id="24" name="TextBox 24"/>
          <p:cNvSpPr txBox="1"/>
          <p:nvPr/>
        </p:nvSpPr>
        <p:spPr>
          <a:xfrm>
            <a:off x="685709" y="1867208"/>
            <a:ext cx="13015166" cy="6796405"/>
          </a:xfrm>
          <a:prstGeom prst="rect">
            <a:avLst/>
          </a:prstGeom>
        </p:spPr>
        <p:txBody>
          <a:bodyPr lIns="0" tIns="0" rIns="0" bIns="0" rtlCol="0" anchor="t">
            <a:spAutoFit/>
          </a:bodyPr>
          <a:lstStyle/>
          <a:p>
            <a:pPr algn="just">
              <a:lnSpc>
                <a:spcPts val="5300"/>
              </a:lnSpc>
            </a:pPr>
            <a:r>
              <a:rPr lang="en-US" sz="4800" b="1" spc="83">
                <a:solidFill>
                  <a:srgbClr val="392A1E"/>
                </a:solidFill>
                <a:latin typeface="Poppins Bold" panose="00000800000000000000"/>
                <a:ea typeface="Poppins Bold" panose="00000800000000000000"/>
                <a:cs typeface="Poppins Bold" panose="00000800000000000000"/>
                <a:sym typeface="Poppins Bold" panose="00000800000000000000"/>
              </a:rPr>
              <a:t>Dilakukan untuk mewujudkan kesatuan fisik informasi,melalui kegiatan pemilahan dan pemberkasan arsip Pemilahan dengan cara</a:t>
            </a:r>
          </a:p>
          <a:p>
            <a:pPr algn="just">
              <a:lnSpc>
                <a:spcPts val="5300"/>
              </a:lnSpc>
            </a:pPr>
            <a:endParaRPr sz="4800"/>
          </a:p>
          <a:p>
            <a:pPr marL="906780" lvl="1" indent="-453390" algn="just">
              <a:lnSpc>
                <a:spcPts val="5300"/>
              </a:lnSpc>
              <a:buFont typeface="Arial" panose="020B0604020202020204"/>
              <a:buChar char="•"/>
            </a:pPr>
            <a:r>
              <a:rPr lang="en-US" sz="4800" b="1" spc="75">
                <a:solidFill>
                  <a:srgbClr val="392A1E"/>
                </a:solidFill>
                <a:latin typeface="Poppins Bold" panose="00000800000000000000"/>
                <a:ea typeface="Poppins Bold" panose="00000800000000000000"/>
                <a:cs typeface="Poppins Bold" panose="00000800000000000000"/>
                <a:sym typeface="Poppins Bold" panose="00000800000000000000"/>
              </a:rPr>
              <a:t>Mengembalikan penataan arsip sesuai denganprinsip asal usul</a:t>
            </a:r>
          </a:p>
          <a:p>
            <a:pPr marL="906780" lvl="1" indent="-453390" algn="just">
              <a:lnSpc>
                <a:spcPts val="5300"/>
              </a:lnSpc>
              <a:buFont typeface="Arial" panose="020B0604020202020204"/>
              <a:buChar char="•"/>
            </a:pPr>
            <a:r>
              <a:rPr lang="en-US" sz="4800" b="1" spc="37">
                <a:solidFill>
                  <a:srgbClr val="392A1E"/>
                </a:solidFill>
                <a:latin typeface="Poppins Bold" panose="00000800000000000000"/>
                <a:ea typeface="Poppins Bold" panose="00000800000000000000"/>
                <a:cs typeface="Poppins Bold" panose="00000800000000000000"/>
                <a:sym typeface="Poppins Bold" panose="00000800000000000000"/>
              </a:rPr>
              <a:t>Memilah antara arsip dan non arsip</a:t>
            </a:r>
          </a:p>
          <a:p>
            <a:pPr algn="just">
              <a:lnSpc>
                <a:spcPts val="5300"/>
              </a:lnSpc>
            </a:pPr>
            <a:r>
              <a:rPr lang="en-US" sz="4800" b="1" spc="37">
                <a:solidFill>
                  <a:srgbClr val="392A1E"/>
                </a:solidFill>
                <a:latin typeface="Poppins Bold" panose="00000800000000000000"/>
                <a:ea typeface="Poppins Bold" panose="00000800000000000000"/>
                <a:cs typeface="Poppins Bold" panose="00000800000000000000"/>
                <a:sym typeface="Poppins Bold" panose="00000800000000000000"/>
              </a:rPr>
              <a:t>       non arsip : amplop, map, othner, </a:t>
            </a:r>
          </a:p>
          <a:p>
            <a:pPr algn="just">
              <a:lnSpc>
                <a:spcPts val="5300"/>
              </a:lnSpc>
            </a:pPr>
            <a:r>
              <a:rPr lang="en-US" sz="4800" b="1" spc="37">
                <a:solidFill>
                  <a:srgbClr val="392A1E"/>
                </a:solidFill>
                <a:latin typeface="Poppins Bold" panose="00000800000000000000"/>
                <a:ea typeface="Poppins Bold" panose="00000800000000000000"/>
                <a:cs typeface="Poppins Bold" panose="00000800000000000000"/>
                <a:sym typeface="Poppins Bold" panose="00000800000000000000"/>
              </a:rPr>
              <a:t>       duplikasi</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18436" name="Oval 10"/>
          <p:cNvSpPr>
            <a:spLocks noChangeArrowheads="1"/>
          </p:cNvSpPr>
          <p:nvPr/>
        </p:nvSpPr>
        <p:spPr bwMode="auto">
          <a:xfrm>
            <a:off x="49637" y="3467100"/>
            <a:ext cx="3418713" cy="3069847"/>
          </a:xfrm>
          <a:prstGeom prst="ellipse">
            <a:avLst/>
          </a:prstGeom>
          <a:solidFill>
            <a:schemeClr val="bg1"/>
          </a:solidFill>
          <a:ln w="9525">
            <a:round/>
          </a:ln>
          <a:scene3d>
            <a:camera prst="legacyObliqueTopLeft"/>
            <a:lightRig rig="legacyFlat3" dir="t"/>
          </a:scene3d>
          <a:sp3d extrusionH="430200" prstMaterial="legacyMatte">
            <a:bevelT w="13500" h="13500" prst="angle"/>
            <a:bevelB w="13500" h="13500" prst="angle"/>
            <a:extrusionClr>
              <a:srgbClr val="CCFF66"/>
            </a:extrusionClr>
          </a:sp3d>
        </p:spPr>
        <p:txBody>
          <a:bodyPr wrap="none" anchor="ctr">
            <a:flatTx/>
          </a:bodyPr>
          <a:lstStyle/>
          <a:p>
            <a:pPr algn="ctr">
              <a:defRPr/>
            </a:pPr>
            <a:r>
              <a:rPr lang="en-US" sz="4000" dirty="0">
                <a:solidFill>
                  <a:srgbClr val="002060"/>
                </a:solidFill>
              </a:rPr>
              <a:t>REKONSTRUKSI</a:t>
            </a:r>
          </a:p>
          <a:p>
            <a:pPr algn="ctr">
              <a:defRPr/>
            </a:pPr>
            <a:r>
              <a:rPr lang="en-US" sz="4000" dirty="0">
                <a:solidFill>
                  <a:srgbClr val="002060"/>
                </a:solidFill>
              </a:rPr>
              <a:t>PENATAAN ARSIP</a:t>
            </a:r>
          </a:p>
        </p:txBody>
      </p:sp>
      <p:sp>
        <p:nvSpPr>
          <p:cNvPr id="24581" name="Rectangle 5"/>
          <p:cNvSpPr>
            <a:spLocks noGrp="1" noChangeArrowheads="1"/>
          </p:cNvSpPr>
          <p:nvPr/>
        </p:nvSpPr>
        <p:spPr>
          <a:xfrm>
            <a:off x="4495800" y="1455420"/>
            <a:ext cx="8968740" cy="7057390"/>
          </a:xfrm>
          <a:prstGeom prst="rect">
            <a:avLst/>
          </a:prstGeom>
          <a:ln w="19050">
            <a:solidFill>
              <a:srgbClr val="92D050"/>
            </a:solidFill>
          </a:ln>
          <a:scene3d>
            <a:camera prst="isometricOffAxis1Right"/>
            <a:lightRig rig="threePt" dir="t"/>
          </a:scene3d>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80000"/>
              </a:lnSpc>
              <a:buNone/>
              <a:defRPr/>
            </a:pPr>
            <a:endParaRPr lang="en-US" sz="3000" b="1" dirty="0"/>
          </a:p>
          <a:p>
            <a:pPr marL="0" indent="0" algn="just" fontAlgn="auto">
              <a:lnSpc>
                <a:spcPct val="130000"/>
              </a:lnSpc>
              <a:spcBef>
                <a:spcPts val="0"/>
              </a:spcBef>
              <a:buNone/>
              <a:defRPr/>
            </a:pPr>
            <a:r>
              <a:rPr lang="en-US" sz="5400" dirty="0" err="1">
                <a:solidFill>
                  <a:schemeClr val="accent1">
                    <a:lumMod val="50000"/>
                  </a:schemeClr>
                </a:solidFill>
                <a:latin typeface="Arial Black" panose="020B0A04020102020204" charset="0"/>
                <a:cs typeface="Arial Black" panose="020B0A04020102020204" charset="0"/>
              </a:rPr>
              <a:t>Kegiatan</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mengembalikan</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penataan</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arsip</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sesuai</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dengan</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konteks</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dan penataan</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aslinya</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Sebelum</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smtClean="0">
                <a:solidFill>
                  <a:schemeClr val="accent1">
                    <a:lumMod val="50000"/>
                  </a:schemeClr>
                </a:solidFill>
                <a:latin typeface="Arial Black" panose="020B0A04020102020204" charset="0"/>
                <a:cs typeface="Arial Black" panose="020B0A04020102020204" charset="0"/>
              </a:rPr>
              <a:t>melaksanakan</a:t>
            </a:r>
            <a:r>
              <a:rPr lang="en-US" sz="5400" dirty="0" smtClean="0">
                <a:solidFill>
                  <a:schemeClr val="accent1">
                    <a:lumMod val="50000"/>
                  </a:schemeClr>
                </a:solidFill>
                <a:latin typeface="Arial Black" panose="020B0A04020102020204" charset="0"/>
                <a:cs typeface="Arial Black" panose="020B0A04020102020204" charset="0"/>
              </a:rPr>
              <a:t> </a:t>
            </a:r>
            <a:r>
              <a:rPr lang="en-US" sz="5400" dirty="0" err="1" smtClean="0">
                <a:solidFill>
                  <a:schemeClr val="accent1">
                    <a:lumMod val="50000"/>
                  </a:schemeClr>
                </a:solidFill>
                <a:latin typeface="Arial Black" panose="020B0A04020102020204" charset="0"/>
                <a:cs typeface="Arial Black" panose="020B0A04020102020204" charset="0"/>
              </a:rPr>
              <a:t>penataan</a:t>
            </a:r>
            <a:r>
              <a:rPr lang="en-US" sz="5400" dirty="0" smtClean="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arsip</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inaktif</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harus</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diketahui</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terlebih</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dahulu</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jalan</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masuk</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atau</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cara</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untuk</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menentukan</a:t>
            </a:r>
            <a:endParaRPr lang="en-US" sz="5400" dirty="0">
              <a:solidFill>
                <a:schemeClr val="accent1">
                  <a:lumMod val="50000"/>
                </a:schemeClr>
              </a:solidFill>
              <a:latin typeface="Arial Black" panose="020B0A04020102020204" charset="0"/>
              <a:cs typeface="Arial Black" panose="020B0A04020102020204" charset="0"/>
            </a:endParaRPr>
          </a:p>
          <a:p>
            <a:pPr marL="0" indent="0" algn="just" fontAlgn="auto">
              <a:lnSpc>
                <a:spcPct val="130000"/>
              </a:lnSpc>
              <a:spcBef>
                <a:spcPts val="0"/>
              </a:spcBef>
              <a:buNone/>
              <a:defRPr/>
            </a:pPr>
            <a:r>
              <a:rPr lang="en-US" sz="5400" dirty="0" err="1">
                <a:solidFill>
                  <a:schemeClr val="accent1">
                    <a:lumMod val="50000"/>
                  </a:schemeClr>
                </a:solidFill>
                <a:latin typeface="Arial Black" panose="020B0A04020102020204" charset="0"/>
                <a:cs typeface="Arial Black" panose="020B0A04020102020204" charset="0"/>
              </a:rPr>
              <a:t>penemuan</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kembali</a:t>
            </a:r>
            <a:r>
              <a:rPr lang="en-US" sz="5400" dirty="0">
                <a:solidFill>
                  <a:schemeClr val="accent1">
                    <a:lumMod val="50000"/>
                  </a:schemeClr>
                </a:solidFill>
                <a:latin typeface="Arial Black" panose="020B0A04020102020204" charset="0"/>
                <a:cs typeface="Arial Black" panose="020B0A04020102020204" charset="0"/>
              </a:rPr>
              <a:t> </a:t>
            </a:r>
            <a:r>
              <a:rPr lang="en-US" sz="5400" dirty="0" err="1">
                <a:solidFill>
                  <a:schemeClr val="accent1">
                    <a:lumMod val="50000"/>
                  </a:schemeClr>
                </a:solidFill>
                <a:latin typeface="Arial Black" panose="020B0A04020102020204" charset="0"/>
                <a:cs typeface="Arial Black" panose="020B0A04020102020204" charset="0"/>
              </a:rPr>
              <a:t>arsip</a:t>
            </a:r>
            <a:r>
              <a:rPr lang="en-US" sz="5400" dirty="0">
                <a:solidFill>
                  <a:schemeClr val="accent1">
                    <a:lumMod val="50000"/>
                  </a:schemeClr>
                </a:solidFill>
                <a:latin typeface="Arial Black" panose="020B0A04020102020204" charset="0"/>
                <a:cs typeface="Arial Black" panose="020B0A04020102020204" charset="0"/>
              </a:rPr>
              <a:t> </a:t>
            </a:r>
          </a:p>
        </p:txBody>
      </p:sp>
      <p:sp>
        <p:nvSpPr>
          <p:cNvPr id="18439" name="AutoShape 14"/>
          <p:cNvSpPr>
            <a:spLocks noChangeArrowheads="1"/>
          </p:cNvSpPr>
          <p:nvPr/>
        </p:nvSpPr>
        <p:spPr bwMode="auto">
          <a:xfrm>
            <a:off x="3505200" y="4305300"/>
            <a:ext cx="685800" cy="1371600"/>
          </a:xfrm>
          <a:prstGeom prst="rightArrow">
            <a:avLst>
              <a:gd name="adj1" fmla="val 50000"/>
              <a:gd name="adj2" fmla="val 25000"/>
            </a:avLst>
          </a:prstGeom>
          <a:solidFill>
            <a:srgbClr val="CC0000"/>
          </a:solidFill>
          <a:ln w="9525">
            <a:miter lim="800000"/>
          </a:ln>
          <a:scene3d>
            <a:camera prst="legacyPerspectiveTop"/>
            <a:lightRig rig="legacyFlat3" dir="b"/>
          </a:scene3d>
          <a:sp3d extrusionH="887400" prstMaterial="legacyMatte">
            <a:bevelT w="13500" h="13500" prst="angle"/>
            <a:bevelB w="13500" h="13500" prst="angle"/>
            <a:extrusionClr>
              <a:srgbClr val="CC0000"/>
            </a:extrusionClr>
            <a:contourClr>
              <a:srgbClr val="CC0000"/>
            </a:contourClr>
          </a:sp3d>
        </p:spPr>
        <p:txBody>
          <a:bodyPr wrap="none" anchor="ctr">
            <a:flatTx/>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endParaRPr lang="id-ID" altLang="en-US" sz="27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19460" name="AutoShape 8"/>
          <p:cNvSpPr>
            <a:spLocks noChangeArrowheads="1"/>
          </p:cNvSpPr>
          <p:nvPr/>
        </p:nvSpPr>
        <p:spPr bwMode="auto">
          <a:xfrm>
            <a:off x="3810000" y="266700"/>
            <a:ext cx="6591300" cy="1371600"/>
          </a:xfrm>
          <a:prstGeom prst="wedgeRectCallout">
            <a:avLst>
              <a:gd name="adj1" fmla="val -42838"/>
              <a:gd name="adj2" fmla="val 93579"/>
            </a:avLst>
          </a:prstGeom>
          <a:solidFill>
            <a:srgbClr val="CC99FF"/>
          </a:solidFill>
          <a:ln w="9525">
            <a:miter lim="800000"/>
          </a:ln>
          <a:scene3d>
            <a:camera prst="legacyObliqueTopLeft"/>
            <a:lightRig rig="legacyFlat3" dir="t"/>
          </a:scene3d>
          <a:sp3d extrusionH="430200" prstMaterial="legacyMatte">
            <a:bevelT w="13500" h="13500" prst="angle"/>
            <a:bevelB w="13500" h="13500" prst="angle"/>
            <a:extrusionClr>
              <a:srgbClr val="CC99FF"/>
            </a:extrusionClr>
            <a:contourClr>
              <a:srgbClr val="CC99FF"/>
            </a:contourClr>
          </a:sp3d>
        </p:spPr>
        <p:txBody>
          <a:bodyPr>
            <a:flatTx/>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endParaRPr lang="en-US" altLang="en-US" sz="2700"/>
          </a:p>
          <a:p>
            <a:pPr algn="ctr"/>
            <a:r>
              <a:rPr lang="en-US" altLang="en-US" sz="4800">
                <a:latin typeface="Stencil" panose="040409050D0802020404" pitchFamily="82" charset="0"/>
              </a:rPr>
              <a:t>5. DESKRIPSI ARSIP</a:t>
            </a:r>
          </a:p>
        </p:txBody>
      </p:sp>
      <p:sp>
        <p:nvSpPr>
          <p:cNvPr id="2" name="Text Box 1"/>
          <p:cNvSpPr txBox="1"/>
          <p:nvPr/>
        </p:nvSpPr>
        <p:spPr>
          <a:xfrm>
            <a:off x="914400" y="2247900"/>
            <a:ext cx="12948920" cy="4166235"/>
          </a:xfrm>
          <a:prstGeom prst="rect">
            <a:avLst/>
          </a:prstGeom>
          <a:noFill/>
        </p:spPr>
        <p:txBody>
          <a:bodyPr wrap="square" rtlCol="0" anchor="t">
            <a:noAutofit/>
          </a:bodyPr>
          <a:lstStyle/>
          <a:p>
            <a:pPr algn="l"/>
            <a:r>
              <a:rPr lang="en-US" altLang="en-US" sz="4400" b="1">
                <a:latin typeface="Arial" panose="020B0604020202020204" pitchFamily="34" charset="0"/>
                <a:cs typeface="Arial" panose="020B0604020202020204" pitchFamily="34" charset="0"/>
              </a:rPr>
              <a:t>Deskripsi arsip merupakan kegiatan perekaman informasi setiap kelompok/ series arsip ke dalam kartu deskripsi (fisches). </a:t>
            </a:r>
          </a:p>
        </p:txBody>
      </p:sp>
      <p:sp>
        <p:nvSpPr>
          <p:cNvPr id="23" name="AutoShape 8"/>
          <p:cNvSpPr>
            <a:spLocks noChangeArrowheads="1"/>
          </p:cNvSpPr>
          <p:nvPr/>
        </p:nvSpPr>
        <p:spPr bwMode="auto">
          <a:xfrm>
            <a:off x="3733800" y="4762500"/>
            <a:ext cx="6439535" cy="955675"/>
          </a:xfrm>
          <a:prstGeom prst="wedgeRectCallout">
            <a:avLst>
              <a:gd name="adj1" fmla="val -42838"/>
              <a:gd name="adj2" fmla="val 93579"/>
            </a:avLst>
          </a:prstGeom>
          <a:solidFill>
            <a:srgbClr val="00B050"/>
          </a:solidFill>
          <a:ln w="9525">
            <a:miter lim="800000"/>
          </a:ln>
          <a:scene3d>
            <a:camera prst="legacyObliqueTopLeft"/>
            <a:lightRig rig="legacyFlat3" dir="t"/>
          </a:scene3d>
          <a:sp3d extrusionH="430200" prstMaterial="legacyMatte">
            <a:bevelT w="13500" h="13500" prst="angle"/>
            <a:bevelB w="13500" h="13500" prst="angle"/>
            <a:extrusionClr>
              <a:srgbClr val="CC99FF"/>
            </a:extrusionClr>
            <a:contourClr>
              <a:srgbClr val="CC99FF"/>
            </a:contourClr>
          </a:sp3d>
        </p:spPr>
        <p:txBody>
          <a:bodyPr>
            <a:flatTx/>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4800">
                <a:solidFill>
                  <a:schemeClr val="bg1"/>
                </a:solidFill>
                <a:latin typeface="Stencil" panose="040409050D0802020404" pitchFamily="82" charset="0"/>
              </a:rPr>
              <a:t>PENDESKRIPSIAN</a:t>
            </a:r>
          </a:p>
        </p:txBody>
      </p:sp>
      <p:sp>
        <p:nvSpPr>
          <p:cNvPr id="25" name="Text Box 24"/>
          <p:cNvSpPr txBox="1"/>
          <p:nvPr/>
        </p:nvSpPr>
        <p:spPr>
          <a:xfrm>
            <a:off x="1066800" y="6743700"/>
            <a:ext cx="11430000" cy="3005455"/>
          </a:xfrm>
          <a:prstGeom prst="rect">
            <a:avLst/>
          </a:prstGeom>
          <a:noFill/>
        </p:spPr>
        <p:txBody>
          <a:bodyPr wrap="square" rtlCol="0" anchor="t">
            <a:spAutoFit/>
          </a:bodyPr>
          <a:lstStyle/>
          <a:p>
            <a:pPr algn="just">
              <a:lnSpc>
                <a:spcPts val="4545"/>
              </a:lnSpc>
            </a:pPr>
            <a:r>
              <a:rPr lang="en-US" sz="3600" b="1" spc="104">
                <a:solidFill>
                  <a:srgbClr val="392A1E"/>
                </a:solidFill>
                <a:latin typeface="Arial" panose="020B0604020202020204" pitchFamily="34" charset="0"/>
                <a:ea typeface="Poppins Bold" panose="00000800000000000000"/>
                <a:cs typeface="Arial" panose="020B0604020202020204" pitchFamily="34" charset="0"/>
                <a:sym typeface="Poppins Bold" panose="00000800000000000000"/>
              </a:rPr>
              <a:t>PENDESKRIPSIAN ARSIP DILAKUKAN DENGAN MENGGAMBARKAN INFORMASI SECARA MENYELURUH DARI SUATU ARSIP YANG DITUANGKAN  DALAM KARTU DAN DIBERI NOMOR URUT SEMENTARA SECARA BERURUT.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19461" name="AutoShape 9"/>
          <p:cNvSpPr>
            <a:spLocks noChangeArrowheads="1"/>
          </p:cNvSpPr>
          <p:nvPr/>
        </p:nvSpPr>
        <p:spPr bwMode="auto">
          <a:xfrm>
            <a:off x="2286000" y="297180"/>
            <a:ext cx="7576820" cy="1160145"/>
          </a:xfrm>
          <a:prstGeom prst="wedgeRectCallout">
            <a:avLst>
              <a:gd name="adj1" fmla="val -41144"/>
              <a:gd name="adj2" fmla="val 83185"/>
            </a:avLst>
          </a:prstGeom>
          <a:solidFill>
            <a:srgbClr val="CC99FF"/>
          </a:solidFill>
          <a:ln w="9525">
            <a:miter lim="800000"/>
          </a:ln>
          <a:scene3d>
            <a:camera prst="legacyObliqueTopLeft"/>
            <a:lightRig rig="legacyFlat3" dir="t"/>
          </a:scene3d>
          <a:sp3d extrusionH="430200" prstMaterial="legacyMatte">
            <a:bevelT w="13500" h="13500" prst="angle"/>
            <a:bevelB w="13500" h="13500" prst="angle"/>
            <a:extrusionClr>
              <a:srgbClr val="CC99FF"/>
            </a:extrusionClr>
            <a:contourClr>
              <a:srgbClr val="CC99FF"/>
            </a:contourClr>
          </a:sp3d>
        </p:spPr>
        <p:txBody>
          <a:bodyPr>
            <a:flatTx/>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US" sz="4800">
                <a:latin typeface="Stencil" panose="040409050D0802020404" pitchFamily="82" charset="0"/>
              </a:rPr>
              <a:t>UNSUR DESKRIPSI ARSIP</a:t>
            </a:r>
          </a:p>
        </p:txBody>
      </p:sp>
      <p:sp>
        <p:nvSpPr>
          <p:cNvPr id="2" name="Text Box 1"/>
          <p:cNvSpPr txBox="1"/>
          <p:nvPr/>
        </p:nvSpPr>
        <p:spPr>
          <a:xfrm>
            <a:off x="7924800" y="3086100"/>
            <a:ext cx="9144000" cy="5154295"/>
          </a:xfrm>
          <a:prstGeom prst="rect">
            <a:avLst/>
          </a:prstGeom>
          <a:noFill/>
        </p:spPr>
        <p:txBody>
          <a:bodyPr wrap="square" rtlCol="0" anchor="t">
            <a:spAutoFit/>
          </a:bodyPr>
          <a:lstStyle/>
          <a:p>
            <a:pPr marL="457200" lvl="0" indent="-457200">
              <a:lnSpc>
                <a:spcPct val="90000"/>
              </a:lnSpc>
              <a:spcAft>
                <a:spcPts val="1200"/>
              </a:spcAft>
              <a:buFont typeface="+mj-lt"/>
              <a:buAutoNum type="arabicPeriod"/>
              <a:defRPr/>
            </a:pPr>
            <a:r>
              <a:rPr lang="en-US" altLang="en-US" sz="3600" b="1" dirty="0">
                <a:solidFill>
                  <a:prstClr val="black"/>
                </a:solidFill>
                <a:latin typeface="Arial Black" panose="020B0A04020102020204" charset="0"/>
                <a:cs typeface="Arial Black" panose="020B0A04020102020204" charset="0"/>
                <a:sym typeface="+mn-ea"/>
              </a:rPr>
              <a:t>Unit </a:t>
            </a:r>
            <a:r>
              <a:rPr lang="en-US" altLang="en-US" sz="3600" b="1" dirty="0" err="1">
                <a:solidFill>
                  <a:prstClr val="black"/>
                </a:solidFill>
                <a:latin typeface="Arial Black" panose="020B0A04020102020204" charset="0"/>
                <a:cs typeface="Arial Black" panose="020B0A04020102020204" charset="0"/>
                <a:sym typeface="+mn-ea"/>
              </a:rPr>
              <a:t>pencipta</a:t>
            </a:r>
            <a:endParaRPr lang="en-US" altLang="en-US" sz="3600" b="1" dirty="0">
              <a:solidFill>
                <a:prstClr val="black"/>
              </a:solidFill>
              <a:latin typeface="Arial Black" panose="020B0A04020102020204" charset="0"/>
              <a:cs typeface="Arial Black" panose="020B0A04020102020204" charset="0"/>
            </a:endParaRPr>
          </a:p>
          <a:p>
            <a:pPr marL="457200" lvl="0" indent="-457200">
              <a:lnSpc>
                <a:spcPct val="90000"/>
              </a:lnSpc>
              <a:spcAft>
                <a:spcPts val="1200"/>
              </a:spcAft>
              <a:buFont typeface="+mj-lt"/>
              <a:buAutoNum type="arabicPeriod"/>
              <a:defRPr/>
            </a:pPr>
            <a:r>
              <a:rPr lang="en-US" altLang="en-US" sz="3600" b="1" dirty="0" err="1">
                <a:solidFill>
                  <a:prstClr val="black"/>
                </a:solidFill>
                <a:latin typeface="Arial Black" panose="020B0A04020102020204" charset="0"/>
                <a:cs typeface="Arial Black" panose="020B0A04020102020204" charset="0"/>
                <a:sym typeface="+mn-ea"/>
              </a:rPr>
              <a:t>Kode</a:t>
            </a:r>
            <a:r>
              <a:rPr lang="en-US" altLang="en-US" sz="3600" b="1" dirty="0">
                <a:solidFill>
                  <a:prstClr val="black"/>
                </a:solidFill>
                <a:latin typeface="Arial Black" panose="020B0A04020102020204" charset="0"/>
                <a:cs typeface="Arial Black" panose="020B0A04020102020204" charset="0"/>
                <a:sym typeface="+mn-ea"/>
              </a:rPr>
              <a:t> </a:t>
            </a:r>
            <a:r>
              <a:rPr lang="en-US" altLang="en-US" sz="3600" b="1" dirty="0" err="1">
                <a:solidFill>
                  <a:prstClr val="black"/>
                </a:solidFill>
                <a:latin typeface="Arial Black" panose="020B0A04020102020204" charset="0"/>
                <a:cs typeface="Arial Black" panose="020B0A04020102020204" charset="0"/>
                <a:sym typeface="+mn-ea"/>
              </a:rPr>
              <a:t>Klasifikasi</a:t>
            </a:r>
            <a:endParaRPr lang="en-US" altLang="en-US" sz="3600" b="1" dirty="0">
              <a:solidFill>
                <a:prstClr val="black"/>
              </a:solidFill>
              <a:latin typeface="Arial Black" panose="020B0A04020102020204" charset="0"/>
              <a:cs typeface="Arial Black" panose="020B0A04020102020204" charset="0"/>
            </a:endParaRPr>
          </a:p>
          <a:p>
            <a:pPr marL="457200" lvl="0" indent="-457200">
              <a:lnSpc>
                <a:spcPct val="90000"/>
              </a:lnSpc>
              <a:spcAft>
                <a:spcPts val="1200"/>
              </a:spcAft>
              <a:buFont typeface="+mj-lt"/>
              <a:buAutoNum type="arabicPeriod"/>
              <a:defRPr/>
            </a:pPr>
            <a:r>
              <a:rPr lang="en-US" altLang="en-US" sz="3600" b="1" dirty="0" err="1">
                <a:solidFill>
                  <a:prstClr val="black"/>
                </a:solidFill>
                <a:latin typeface="Arial Black" panose="020B0A04020102020204" charset="0"/>
                <a:cs typeface="Arial Black" panose="020B0A04020102020204" charset="0"/>
                <a:sym typeface="+mn-ea"/>
              </a:rPr>
              <a:t>Bentuk</a:t>
            </a:r>
            <a:r>
              <a:rPr lang="en-US" altLang="en-US" sz="3600" b="1" dirty="0">
                <a:solidFill>
                  <a:prstClr val="black"/>
                </a:solidFill>
                <a:latin typeface="Arial Black" panose="020B0A04020102020204" charset="0"/>
                <a:cs typeface="Arial Black" panose="020B0A04020102020204" charset="0"/>
                <a:sym typeface="+mn-ea"/>
              </a:rPr>
              <a:t> </a:t>
            </a:r>
            <a:r>
              <a:rPr lang="en-US" altLang="en-US" sz="3600" b="1" dirty="0" err="1">
                <a:solidFill>
                  <a:prstClr val="black"/>
                </a:solidFill>
                <a:latin typeface="Arial Black" panose="020B0A04020102020204" charset="0"/>
                <a:cs typeface="Arial Black" panose="020B0A04020102020204" charset="0"/>
                <a:sym typeface="+mn-ea"/>
              </a:rPr>
              <a:t>redaksi</a:t>
            </a:r>
            <a:endParaRPr lang="en-US" altLang="en-US" sz="3600" b="1" dirty="0">
              <a:solidFill>
                <a:prstClr val="black"/>
              </a:solidFill>
              <a:latin typeface="Arial Black" panose="020B0A04020102020204" charset="0"/>
              <a:cs typeface="Arial Black" panose="020B0A04020102020204" charset="0"/>
            </a:endParaRPr>
          </a:p>
          <a:p>
            <a:pPr marL="457200" lvl="0" indent="-457200">
              <a:lnSpc>
                <a:spcPct val="90000"/>
              </a:lnSpc>
              <a:spcAft>
                <a:spcPts val="1200"/>
              </a:spcAft>
              <a:buFont typeface="+mj-lt"/>
              <a:buAutoNum type="arabicPeriod"/>
              <a:defRPr/>
            </a:pPr>
            <a:r>
              <a:rPr lang="en-US" altLang="en-US" sz="3600" b="1" dirty="0">
                <a:solidFill>
                  <a:prstClr val="black"/>
                </a:solidFill>
                <a:latin typeface="Arial Black" panose="020B0A04020102020204" charset="0"/>
                <a:cs typeface="Arial Black" panose="020B0A04020102020204" charset="0"/>
                <a:sym typeface="+mn-ea"/>
              </a:rPr>
              <a:t>Isi </a:t>
            </a:r>
            <a:r>
              <a:rPr lang="en-US" altLang="en-US" sz="3600" b="1" dirty="0" err="1">
                <a:solidFill>
                  <a:prstClr val="black"/>
                </a:solidFill>
                <a:latin typeface="Arial Black" panose="020B0A04020102020204" charset="0"/>
                <a:cs typeface="Arial Black" panose="020B0A04020102020204" charset="0"/>
                <a:sym typeface="+mn-ea"/>
              </a:rPr>
              <a:t>informasi</a:t>
            </a:r>
            <a:endParaRPr lang="en-US" altLang="en-US" sz="3600" b="1" dirty="0">
              <a:solidFill>
                <a:prstClr val="black"/>
              </a:solidFill>
              <a:latin typeface="Arial Black" panose="020B0A04020102020204" charset="0"/>
              <a:cs typeface="Arial Black" panose="020B0A04020102020204" charset="0"/>
            </a:endParaRPr>
          </a:p>
          <a:p>
            <a:pPr marL="457200" lvl="0" indent="-457200">
              <a:lnSpc>
                <a:spcPct val="90000"/>
              </a:lnSpc>
              <a:spcAft>
                <a:spcPts val="1200"/>
              </a:spcAft>
              <a:buFont typeface="+mj-lt"/>
              <a:buAutoNum type="arabicPeriod"/>
              <a:defRPr/>
            </a:pPr>
            <a:r>
              <a:rPr lang="en-US" altLang="en-US" sz="3600" b="1" dirty="0" err="1">
                <a:solidFill>
                  <a:prstClr val="black"/>
                </a:solidFill>
                <a:latin typeface="Arial Black" panose="020B0A04020102020204" charset="0"/>
                <a:cs typeface="Arial Black" panose="020B0A04020102020204" charset="0"/>
                <a:sym typeface="+mn-ea"/>
              </a:rPr>
              <a:t>Kurun</a:t>
            </a:r>
            <a:r>
              <a:rPr lang="en-US" altLang="en-US" sz="3600" b="1" dirty="0">
                <a:solidFill>
                  <a:prstClr val="black"/>
                </a:solidFill>
                <a:latin typeface="Arial Black" panose="020B0A04020102020204" charset="0"/>
                <a:cs typeface="Arial Black" panose="020B0A04020102020204" charset="0"/>
                <a:sym typeface="+mn-ea"/>
              </a:rPr>
              <a:t> </a:t>
            </a:r>
            <a:r>
              <a:rPr lang="en-US" altLang="en-US" sz="3600" b="1" dirty="0" err="1">
                <a:solidFill>
                  <a:prstClr val="black"/>
                </a:solidFill>
                <a:latin typeface="Arial Black" panose="020B0A04020102020204" charset="0"/>
                <a:cs typeface="Arial Black" panose="020B0A04020102020204" charset="0"/>
                <a:sym typeface="+mn-ea"/>
              </a:rPr>
              <a:t>waktu</a:t>
            </a:r>
            <a:endParaRPr lang="en-US" altLang="en-US" sz="3600" b="1" dirty="0">
              <a:solidFill>
                <a:prstClr val="black"/>
              </a:solidFill>
              <a:latin typeface="Arial Black" panose="020B0A04020102020204" charset="0"/>
              <a:cs typeface="Arial Black" panose="020B0A04020102020204" charset="0"/>
            </a:endParaRPr>
          </a:p>
          <a:p>
            <a:pPr marL="457200" lvl="0" indent="-457200">
              <a:lnSpc>
                <a:spcPct val="90000"/>
              </a:lnSpc>
              <a:spcAft>
                <a:spcPts val="1200"/>
              </a:spcAft>
              <a:buFont typeface="+mj-lt"/>
              <a:buAutoNum type="arabicPeriod"/>
              <a:defRPr/>
            </a:pPr>
            <a:r>
              <a:rPr lang="en-US" altLang="en-US" sz="3600" b="1" dirty="0">
                <a:solidFill>
                  <a:prstClr val="black"/>
                </a:solidFill>
                <a:latin typeface="Arial Black" panose="020B0A04020102020204" charset="0"/>
                <a:cs typeface="Arial Black" panose="020B0A04020102020204" charset="0"/>
                <a:sym typeface="+mn-ea"/>
              </a:rPr>
              <a:t>Tingkat </a:t>
            </a:r>
            <a:r>
              <a:rPr lang="en-US" altLang="en-US" sz="3600" b="1" dirty="0" err="1">
                <a:solidFill>
                  <a:prstClr val="black"/>
                </a:solidFill>
                <a:latin typeface="Arial Black" panose="020B0A04020102020204" charset="0"/>
                <a:cs typeface="Arial Black" panose="020B0A04020102020204" charset="0"/>
                <a:sym typeface="+mn-ea"/>
              </a:rPr>
              <a:t>perkembangan</a:t>
            </a:r>
            <a:endParaRPr lang="en-US" altLang="en-US" sz="3600" b="1" dirty="0">
              <a:solidFill>
                <a:prstClr val="black"/>
              </a:solidFill>
              <a:latin typeface="Arial Black" panose="020B0A04020102020204" charset="0"/>
              <a:cs typeface="Arial Black" panose="020B0A04020102020204" charset="0"/>
            </a:endParaRPr>
          </a:p>
          <a:p>
            <a:pPr marL="457200" lvl="0" indent="-457200">
              <a:lnSpc>
                <a:spcPct val="90000"/>
              </a:lnSpc>
              <a:spcAft>
                <a:spcPts val="1200"/>
              </a:spcAft>
              <a:buFont typeface="+mj-lt"/>
              <a:buAutoNum type="arabicPeriod"/>
              <a:defRPr/>
            </a:pPr>
            <a:r>
              <a:rPr lang="en-US" altLang="en-US" sz="3600" b="1" dirty="0" err="1">
                <a:solidFill>
                  <a:prstClr val="black"/>
                </a:solidFill>
                <a:latin typeface="Arial Black" panose="020B0A04020102020204" charset="0"/>
                <a:cs typeface="Arial Black" panose="020B0A04020102020204" charset="0"/>
                <a:sym typeface="+mn-ea"/>
              </a:rPr>
              <a:t>Jumlah</a:t>
            </a:r>
            <a:r>
              <a:rPr lang="en-US" altLang="en-US" sz="3600" b="1" dirty="0">
                <a:solidFill>
                  <a:prstClr val="black"/>
                </a:solidFill>
                <a:latin typeface="Arial Black" panose="020B0A04020102020204" charset="0"/>
                <a:cs typeface="Arial Black" panose="020B0A04020102020204" charset="0"/>
                <a:sym typeface="+mn-ea"/>
              </a:rPr>
              <a:t> </a:t>
            </a:r>
            <a:r>
              <a:rPr lang="en-US" altLang="en-US" sz="3600" b="1" dirty="0" err="1">
                <a:solidFill>
                  <a:prstClr val="black"/>
                </a:solidFill>
                <a:latin typeface="Arial Black" panose="020B0A04020102020204" charset="0"/>
                <a:cs typeface="Arial Black" panose="020B0A04020102020204" charset="0"/>
                <a:sym typeface="+mn-ea"/>
              </a:rPr>
              <a:t>arsip</a:t>
            </a:r>
            <a:endParaRPr lang="en-US" altLang="en-US" sz="3600" b="1" dirty="0" err="1">
              <a:solidFill>
                <a:prstClr val="black"/>
              </a:solidFill>
              <a:latin typeface="Arial Black" panose="020B0A04020102020204" charset="0"/>
              <a:cs typeface="Arial Black" panose="020B0A04020102020204" charset="0"/>
            </a:endParaRPr>
          </a:p>
          <a:p>
            <a:pPr lvl="0" indent="0">
              <a:lnSpc>
                <a:spcPct val="90000"/>
              </a:lnSpc>
              <a:spcAft>
                <a:spcPts val="1200"/>
              </a:spcAft>
              <a:buFont typeface="+mj-lt"/>
              <a:buNone/>
              <a:defRPr/>
            </a:pPr>
            <a:r>
              <a:rPr lang="en-US" altLang="en-US" sz="3600" b="1" dirty="0" err="1">
                <a:solidFill>
                  <a:prstClr val="black"/>
                </a:solidFill>
                <a:latin typeface="Arial Black" panose="020B0A04020102020204" charset="0"/>
                <a:cs typeface="Arial Black" panose="020B0A04020102020204" charset="0"/>
                <a:sym typeface="+mn-ea"/>
              </a:rPr>
              <a:t>8. Keterangan</a:t>
            </a:r>
          </a:p>
        </p:txBody>
      </p:sp>
      <p:pic>
        <p:nvPicPr>
          <p:cNvPr id="23" name="Picture 22" descr="kartu diskripsi.jpg"/>
          <p:cNvPicPr>
            <a:picLocks noChangeAspect="1"/>
          </p:cNvPicPr>
          <p:nvPr/>
        </p:nvPicPr>
        <p:blipFill>
          <a:blip r:embed="rId3" cstate="print"/>
          <a:stretch>
            <a:fillRect/>
          </a:stretch>
        </p:blipFill>
        <p:spPr>
          <a:xfrm>
            <a:off x="76200" y="1790700"/>
            <a:ext cx="7906385" cy="8555990"/>
          </a:xfrm>
          <a:prstGeom prst="rect">
            <a:avLst/>
          </a:prstGeom>
          <a:ln>
            <a:noFill/>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028700" y="2315983"/>
            <a:ext cx="6004699" cy="4655"/>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430267" y="15589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028700" y="1019175"/>
            <a:ext cx="6205755" cy="979424"/>
          </a:xfrm>
          <a:prstGeom prst="rect">
            <a:avLst/>
          </a:prstGeom>
        </p:spPr>
        <p:txBody>
          <a:bodyPr lIns="0" tIns="0" rIns="0" bIns="0" rtlCol="0" anchor="t">
            <a:spAutoFit/>
          </a:bodyPr>
          <a:lstStyle/>
          <a:p>
            <a:pPr algn="l">
              <a:lnSpc>
                <a:spcPts val="7165"/>
              </a:lnSpc>
            </a:pPr>
            <a:r>
              <a:rPr lang="en-US" sz="6400" b="1">
                <a:solidFill>
                  <a:srgbClr val="21272C"/>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24" name="TextBox 24"/>
          <p:cNvSpPr txBox="1"/>
          <p:nvPr/>
        </p:nvSpPr>
        <p:spPr>
          <a:xfrm>
            <a:off x="1061219" y="3346431"/>
            <a:ext cx="11259798" cy="4502658"/>
          </a:xfrm>
          <a:prstGeom prst="rect">
            <a:avLst/>
          </a:prstGeom>
        </p:spPr>
        <p:txBody>
          <a:bodyPr lIns="0" tIns="0" rIns="0" bIns="0" rtlCol="0" anchor="t">
            <a:spAutoFit/>
          </a:bodyPr>
          <a:lstStyle/>
          <a:p>
            <a:pPr algn="just">
              <a:lnSpc>
                <a:spcPts val="5855"/>
              </a:lnSpc>
            </a:pP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Arsip</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Dinamis</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adalah</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arsip</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yang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dipergunakan</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secara</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langsung</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dalam</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kegiatan</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pencipta</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arsip</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dan</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disimpan</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selama</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jangka</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waktu</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 </a:t>
            </a:r>
            <a:r>
              <a:rPr lang="en-US" sz="4800" b="1" spc="182" dirty="0" err="1">
                <a:solidFill>
                  <a:srgbClr val="302418"/>
                </a:solidFill>
                <a:latin typeface="Poppins" panose="00000500000000000000"/>
                <a:ea typeface="Poppins" panose="00000500000000000000"/>
                <a:cs typeface="Poppins" panose="00000500000000000000"/>
                <a:sym typeface="Poppins" panose="00000500000000000000"/>
              </a:rPr>
              <a:t>tertentu</a:t>
            </a: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a:t>
            </a:r>
          </a:p>
          <a:p>
            <a:pPr algn="l">
              <a:lnSpc>
                <a:spcPts val="5855"/>
              </a:lnSpc>
            </a:pPr>
            <a:r>
              <a:rPr lang="en-US" sz="4800" b="1" spc="182" dirty="0">
                <a:solidFill>
                  <a:srgbClr val="302418"/>
                </a:solidFill>
                <a:latin typeface="Poppins" panose="00000500000000000000"/>
                <a:ea typeface="Poppins" panose="00000500000000000000"/>
                <a:cs typeface="Poppins" panose="00000500000000000000"/>
                <a:sym typeface="Poppins" panose="00000500000000000000"/>
              </a:rPr>
              <a:t>(UU No.43/2009)</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835909" y="-927467"/>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1885190" y="1624153"/>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8526371" y="1543605"/>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5353834" y="3792274"/>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3722950" y="2055507"/>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6587506" y="7347427"/>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1712467" y="6574166"/>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5396066" y="6951032"/>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flipV="1">
            <a:off x="686009" y="1485997"/>
            <a:ext cx="11063949" cy="49271"/>
          </a:xfrm>
          <a:prstGeom prst="line">
            <a:avLst/>
          </a:prstGeom>
          <a:ln w="152400" cap="flat">
            <a:solidFill>
              <a:srgbClr val="C6E648"/>
            </a:solidFill>
            <a:prstDash val="solid"/>
            <a:headEnd type="none" w="sm" len="sm"/>
            <a:tailEnd type="none" w="sm" len="sm"/>
          </a:ln>
        </p:spPr>
      </p:sp>
      <p:sp>
        <p:nvSpPr>
          <p:cNvPr id="23" name="TextBox 23"/>
          <p:cNvSpPr txBox="1"/>
          <p:nvPr/>
        </p:nvSpPr>
        <p:spPr>
          <a:xfrm>
            <a:off x="533400" y="1943100"/>
            <a:ext cx="14303375" cy="7706360"/>
          </a:xfrm>
          <a:prstGeom prst="rect">
            <a:avLst/>
          </a:prstGeom>
        </p:spPr>
        <p:txBody>
          <a:bodyPr wrap="square" lIns="0" tIns="0" rIns="0" bIns="0" rtlCol="0" anchor="t">
            <a:spAutoFit/>
          </a:bodyPr>
          <a:lstStyle/>
          <a:p>
            <a:pPr marL="604520" lvl="1" indent="-302260" algn="just">
              <a:lnSpc>
                <a:spcPts val="3535"/>
              </a:lnSpc>
              <a:buFont typeface="Arial" panose="020B0604020202020204"/>
              <a:buChar char="•"/>
            </a:pPr>
            <a:r>
              <a:rPr lang="en-US" sz="3200" b="1" spc="81">
                <a:solidFill>
                  <a:srgbClr val="392A1E"/>
                </a:solidFill>
                <a:latin typeface="Poppins Bold" panose="00000800000000000000"/>
                <a:ea typeface="Poppins Bold" panose="00000800000000000000"/>
                <a:cs typeface="Poppins Bold" panose="00000800000000000000"/>
                <a:sym typeface="Poppins Bold" panose="00000800000000000000"/>
              </a:rPr>
              <a:t>Bentuk Redaksi, yaitu bentuk fisik/format dari arsip ybs misalnya: surat-surat, laporan,memorandum, risalah rapat, dsb.</a:t>
            </a:r>
          </a:p>
          <a:p>
            <a:pPr marL="604520" lvl="1" indent="-302260" algn="just">
              <a:lnSpc>
                <a:spcPts val="3535"/>
              </a:lnSpc>
              <a:buFont typeface="Arial" panose="020B0604020202020204"/>
              <a:buChar char="•"/>
            </a:pPr>
            <a:r>
              <a:rPr lang="en-US" sz="3200" b="1" spc="81">
                <a:solidFill>
                  <a:srgbClr val="392A1E"/>
                </a:solidFill>
                <a:latin typeface="Poppins Bold" panose="00000800000000000000"/>
                <a:ea typeface="Poppins Bold" panose="00000800000000000000"/>
                <a:cs typeface="Poppins Bold" panose="00000800000000000000"/>
                <a:sym typeface="Poppins Bold" panose="00000800000000000000"/>
              </a:rPr>
              <a:t>Isi/Informasi Series Arsip, adalah isi ringkas tentang peristiwa yang terkandung dalam series arsip secara singkat dan lengkap.</a:t>
            </a:r>
          </a:p>
          <a:p>
            <a:pPr marL="604520" lvl="1" indent="-302260" algn="just">
              <a:lnSpc>
                <a:spcPts val="3535"/>
              </a:lnSpc>
              <a:buFont typeface="Arial" panose="020B0604020202020204"/>
              <a:buChar char="•"/>
            </a:pPr>
            <a:r>
              <a:rPr lang="en-US" sz="3200" b="1" spc="81">
                <a:solidFill>
                  <a:srgbClr val="392A1E"/>
                </a:solidFill>
                <a:latin typeface="Poppins Bold" panose="00000800000000000000"/>
                <a:ea typeface="Poppins Bold" panose="00000800000000000000"/>
                <a:cs typeface="Poppins Bold" panose="00000800000000000000"/>
                <a:sym typeface="Poppins Bold" panose="00000800000000000000"/>
              </a:rPr>
              <a:t>Kurun Waktu, Kapan arsip tersebut diciptakan. Penulisan kurun waktu dapat dalam bentuktahun atau bulan dan tanggal, contoh :1985-1990, 5 Oktober 1945, April 1975.</a:t>
            </a:r>
          </a:p>
          <a:p>
            <a:pPr marL="604520" lvl="1" indent="-302260" algn="just">
              <a:lnSpc>
                <a:spcPts val="3535"/>
              </a:lnSpc>
              <a:buFont typeface="Arial" panose="020B0604020202020204"/>
              <a:buChar char="•"/>
            </a:pPr>
            <a:r>
              <a:rPr lang="en-US" sz="3200" b="1" spc="81">
                <a:solidFill>
                  <a:srgbClr val="392A1E"/>
                </a:solidFill>
                <a:latin typeface="Poppins Bold" panose="00000800000000000000"/>
                <a:ea typeface="Poppins Bold" panose="00000800000000000000"/>
                <a:cs typeface="Poppins Bold" panose="00000800000000000000"/>
                <a:sym typeface="Poppins Bold" panose="00000800000000000000"/>
              </a:rPr>
              <a:t>Tingkat Keaslian, berkaitan dengan tingkat otentisitas, keabsahan (sah secara hukum),kesahihan (keterpercayaan), seperti: asli, tembusan, salinan, copy, dsb.</a:t>
            </a:r>
          </a:p>
          <a:p>
            <a:pPr marL="604520" lvl="1" indent="-302260" algn="just">
              <a:lnSpc>
                <a:spcPts val="3535"/>
              </a:lnSpc>
              <a:buFont typeface="Arial" panose="020B0604020202020204"/>
              <a:buChar char="•"/>
            </a:pPr>
            <a:r>
              <a:rPr lang="en-US" sz="3200" b="1" spc="81">
                <a:solidFill>
                  <a:srgbClr val="392A1E"/>
                </a:solidFill>
                <a:latin typeface="Poppins Bold" panose="00000800000000000000"/>
                <a:ea typeface="Poppins Bold" panose="00000800000000000000"/>
                <a:cs typeface="Poppins Bold" panose="00000800000000000000"/>
                <a:sym typeface="Poppins Bold" panose="00000800000000000000"/>
              </a:rPr>
              <a:t>Bentuk Luar (Jumlah/Volume), menunjukkan jumlah/volume series arsip, misalnya : 5 folder, 1 jilid, dsb.</a:t>
            </a:r>
          </a:p>
          <a:p>
            <a:pPr marL="604520" lvl="1" indent="-302260" algn="just">
              <a:lnSpc>
                <a:spcPts val="3535"/>
              </a:lnSpc>
              <a:buFont typeface="Arial" panose="020B0604020202020204"/>
              <a:buChar char="•"/>
            </a:pPr>
            <a:r>
              <a:rPr lang="en-US" sz="3200" b="1" spc="81">
                <a:solidFill>
                  <a:srgbClr val="392A1E"/>
                </a:solidFill>
                <a:latin typeface="Poppins Bold" panose="00000800000000000000"/>
                <a:ea typeface="Poppins Bold" panose="00000800000000000000"/>
                <a:cs typeface="Poppins Bold" panose="00000800000000000000"/>
                <a:sym typeface="Poppins Bold" panose="00000800000000000000"/>
              </a:rPr>
              <a:t>Kondisi Arsip, menerangkan kondisi/karakteristik fisik arsip maupun keadaan lainnya, misalnya :Kertas rapuh, kertas berlubang, arsip rusak, dimakan rayap, dsb.</a:t>
            </a:r>
          </a:p>
        </p:txBody>
      </p:sp>
      <p:sp>
        <p:nvSpPr>
          <p:cNvPr id="24" name="TextBox 24"/>
          <p:cNvSpPr txBox="1"/>
          <p:nvPr/>
        </p:nvSpPr>
        <p:spPr>
          <a:xfrm>
            <a:off x="762059" y="571707"/>
            <a:ext cx="11872373" cy="856996"/>
          </a:xfrm>
          <a:prstGeom prst="rect">
            <a:avLst/>
          </a:prstGeom>
        </p:spPr>
        <p:txBody>
          <a:bodyPr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UNSUR-UNSUR DESKRIPSI ARSIP </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2835909" y="-927467"/>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1885190" y="1624153"/>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8526371" y="1543605"/>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5353834" y="3792274"/>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3722950" y="2055507"/>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6587506" y="7347427"/>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1712467" y="6574166"/>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5396066" y="6951032"/>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flipV="1">
            <a:off x="713949" y="2237837"/>
            <a:ext cx="11063949" cy="49271"/>
          </a:xfrm>
          <a:prstGeom prst="line">
            <a:avLst/>
          </a:prstGeom>
          <a:ln w="152400" cap="flat">
            <a:solidFill>
              <a:srgbClr val="C6E648"/>
            </a:solidFill>
            <a:prstDash val="solid"/>
            <a:headEnd type="none" w="sm" len="sm"/>
            <a:tailEnd type="none" w="sm" len="sm"/>
          </a:ln>
        </p:spPr>
      </p:sp>
      <p:grpSp>
        <p:nvGrpSpPr>
          <p:cNvPr id="23" name="Group 23"/>
          <p:cNvGrpSpPr/>
          <p:nvPr/>
        </p:nvGrpSpPr>
        <p:grpSpPr>
          <a:xfrm>
            <a:off x="9598315" y="3084361"/>
            <a:ext cx="5443473" cy="5180316"/>
            <a:chOff x="0" y="0"/>
            <a:chExt cx="7257963" cy="6907088"/>
          </a:xfrm>
        </p:grpSpPr>
        <p:grpSp>
          <p:nvGrpSpPr>
            <p:cNvPr id="24" name="Group 24"/>
            <p:cNvGrpSpPr/>
            <p:nvPr/>
          </p:nvGrpSpPr>
          <p:grpSpPr>
            <a:xfrm>
              <a:off x="0" y="0"/>
              <a:ext cx="7257963" cy="6907088"/>
              <a:chOff x="0" y="0"/>
              <a:chExt cx="1433672" cy="1364363"/>
            </a:xfrm>
          </p:grpSpPr>
          <p:sp>
            <p:nvSpPr>
              <p:cNvPr id="25" name="Freeform 25"/>
              <p:cNvSpPr/>
              <p:nvPr/>
            </p:nvSpPr>
            <p:spPr>
              <a:xfrm>
                <a:off x="0" y="0"/>
                <a:ext cx="1433672" cy="1364363"/>
              </a:xfrm>
              <a:custGeom>
                <a:avLst/>
                <a:gdLst/>
                <a:ahLst/>
                <a:cxnLst/>
                <a:rect l="l" t="t" r="r" b="b"/>
                <a:pathLst>
                  <a:path w="1433672" h="1364363">
                    <a:moveTo>
                      <a:pt x="0" y="0"/>
                    </a:moveTo>
                    <a:lnTo>
                      <a:pt x="1433672" y="0"/>
                    </a:lnTo>
                    <a:lnTo>
                      <a:pt x="1433672" y="1364363"/>
                    </a:lnTo>
                    <a:lnTo>
                      <a:pt x="0" y="1364363"/>
                    </a:lnTo>
                    <a:close/>
                  </a:path>
                </a:pathLst>
              </a:custGeom>
              <a:solidFill>
                <a:srgbClr val="C6E648"/>
              </a:solidFill>
              <a:ln w="38100" cap="sq">
                <a:solidFill>
                  <a:srgbClr val="000000"/>
                </a:solidFill>
                <a:prstDash val="solid"/>
                <a:miter/>
              </a:ln>
            </p:spPr>
          </p:sp>
          <p:sp>
            <p:nvSpPr>
              <p:cNvPr id="26" name="TextBox 26"/>
              <p:cNvSpPr txBox="1"/>
              <p:nvPr/>
            </p:nvSpPr>
            <p:spPr>
              <a:xfrm>
                <a:off x="0" y="-57150"/>
                <a:ext cx="1433672" cy="1421513"/>
              </a:xfrm>
              <a:prstGeom prst="rect">
                <a:avLst/>
              </a:prstGeom>
            </p:spPr>
            <p:txBody>
              <a:bodyPr lIns="50800" tIns="50800" rIns="50800" bIns="50800" rtlCol="0" anchor="ctr"/>
              <a:lstStyle/>
              <a:p>
                <a:pPr algn="ctr">
                  <a:lnSpc>
                    <a:spcPts val="2660"/>
                  </a:lnSpc>
                </a:pPr>
                <a:endParaRPr/>
              </a:p>
            </p:txBody>
          </p:sp>
        </p:grpSp>
        <p:sp>
          <p:nvSpPr>
            <p:cNvPr id="27" name="Freeform 27"/>
            <p:cNvSpPr/>
            <p:nvPr/>
          </p:nvSpPr>
          <p:spPr>
            <a:xfrm>
              <a:off x="418974" y="399571"/>
              <a:ext cx="6439418" cy="6030267"/>
            </a:xfrm>
            <a:custGeom>
              <a:avLst/>
              <a:gdLst/>
              <a:ahLst/>
              <a:cxnLst/>
              <a:rect l="l" t="t" r="r" b="b"/>
              <a:pathLst>
                <a:path w="6439418" h="6030267">
                  <a:moveTo>
                    <a:pt x="0" y="0"/>
                  </a:moveTo>
                  <a:lnTo>
                    <a:pt x="6439419" y="0"/>
                  </a:lnTo>
                  <a:lnTo>
                    <a:pt x="6439419" y="6030266"/>
                  </a:lnTo>
                  <a:lnTo>
                    <a:pt x="0" y="6030266"/>
                  </a:lnTo>
                  <a:lnTo>
                    <a:pt x="0" y="0"/>
                  </a:lnTo>
                  <a:close/>
                </a:path>
              </a:pathLst>
            </a:custGeom>
            <a:blipFill>
              <a:blip r:embed="rId3" cstate="print"/>
              <a:stretch>
                <a:fillRect l="-210644" t="-348219" r="-84049" b="-394726"/>
              </a:stretch>
            </a:blipFill>
          </p:spPr>
        </p:sp>
      </p:grpSp>
      <p:sp>
        <p:nvSpPr>
          <p:cNvPr id="28" name="TextBox 28"/>
          <p:cNvSpPr txBox="1"/>
          <p:nvPr/>
        </p:nvSpPr>
        <p:spPr>
          <a:xfrm>
            <a:off x="713799" y="1149557"/>
            <a:ext cx="11872373" cy="856996"/>
          </a:xfrm>
          <a:prstGeom prst="rect">
            <a:avLst/>
          </a:prstGeom>
        </p:spPr>
        <p:txBody>
          <a:bodyPr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UNSUR-UNSUR DESKRIPSI ARSIP </a:t>
            </a:r>
          </a:p>
        </p:txBody>
      </p:sp>
      <p:sp>
        <p:nvSpPr>
          <p:cNvPr id="29" name="TextBox 29"/>
          <p:cNvSpPr txBox="1"/>
          <p:nvPr/>
        </p:nvSpPr>
        <p:spPr>
          <a:xfrm>
            <a:off x="762000" y="3619500"/>
            <a:ext cx="8241030" cy="2907665"/>
          </a:xfrm>
          <a:prstGeom prst="rect">
            <a:avLst/>
          </a:prstGeom>
        </p:spPr>
        <p:txBody>
          <a:bodyPr lIns="0" tIns="0" rIns="0" bIns="0" rtlCol="0" anchor="t">
            <a:noAutofit/>
          </a:bodyPr>
          <a:lstStyle/>
          <a:p>
            <a:pPr algn="just">
              <a:lnSpc>
                <a:spcPts val="6705"/>
              </a:lnSpc>
            </a:pPr>
            <a:r>
              <a:rPr lang="en-US" sz="4800" b="1" spc="211">
                <a:solidFill>
                  <a:srgbClr val="453322"/>
                </a:solidFill>
                <a:latin typeface="Poppins Bold" panose="00000800000000000000"/>
                <a:ea typeface="Poppins Bold" panose="00000800000000000000"/>
                <a:cs typeface="Poppins Bold" panose="00000800000000000000"/>
                <a:sym typeface="Poppins Bold" panose="00000800000000000000"/>
              </a:rPr>
              <a:t>I. Kepegawaian</a:t>
            </a:r>
          </a:p>
          <a:p>
            <a:pPr algn="just">
              <a:lnSpc>
                <a:spcPts val="6705"/>
              </a:lnSpc>
            </a:pPr>
            <a:r>
              <a:rPr lang="en-US" sz="4800" b="1" spc="211">
                <a:solidFill>
                  <a:srgbClr val="453322"/>
                </a:solidFill>
                <a:latin typeface="Poppins Bold" panose="00000800000000000000"/>
                <a:ea typeface="Poppins Bold" panose="00000800000000000000"/>
                <a:cs typeface="Poppins Bold" panose="00000800000000000000"/>
                <a:sym typeface="Poppins Bold" panose="00000800000000000000"/>
              </a:rPr>
              <a:t>   Administrasi Pegawai</a:t>
            </a:r>
          </a:p>
          <a:p>
            <a:pPr algn="just">
              <a:lnSpc>
                <a:spcPts val="6705"/>
              </a:lnSpc>
            </a:pPr>
            <a:endParaRPr lang="en-US" sz="4800" b="1" spc="211">
              <a:solidFill>
                <a:srgbClr val="453322"/>
              </a:solidFill>
              <a:latin typeface="Poppins Bold" panose="00000800000000000000"/>
              <a:ea typeface="Poppins Bold" panose="00000800000000000000"/>
              <a:cs typeface="Poppins Bold" panose="00000800000000000000"/>
              <a:sym typeface="Poppins Bold" panose="00000800000000000000"/>
            </a:endParaRPr>
          </a:p>
          <a:p>
            <a:pPr algn="just">
              <a:lnSpc>
                <a:spcPts val="6705"/>
              </a:lnSpc>
            </a:pPr>
            <a:r>
              <a:rPr lang="en-US" sz="4800" b="1" spc="211">
                <a:solidFill>
                  <a:srgbClr val="453322"/>
                </a:solidFill>
                <a:latin typeface="Poppins Bold" panose="00000800000000000000"/>
                <a:ea typeface="Poppins Bold" panose="00000800000000000000"/>
                <a:cs typeface="Poppins Bold" panose="00000800000000000000"/>
                <a:sym typeface="Poppins Bold" panose="00000800000000000000"/>
              </a:rPr>
              <a:t>           </a:t>
            </a:r>
            <a:r>
              <a:rPr lang="en-US" sz="4800" b="1" u="sng" spc="211">
                <a:solidFill>
                  <a:srgbClr val="453322"/>
                </a:solidFill>
                <a:latin typeface="Poppins Bold" panose="00000800000000000000"/>
                <a:ea typeface="Poppins Bold" panose="00000800000000000000"/>
                <a:cs typeface="Poppins Bold" panose="00000800000000000000"/>
                <a:sym typeface="Poppins Bold" panose="00000800000000000000"/>
              </a:rPr>
              <a:t>Mutasi Pegawai</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94025" y="3724231"/>
            <a:ext cx="5390724" cy="3870353"/>
            <a:chOff x="0" y="0"/>
            <a:chExt cx="2457784" cy="1764604"/>
          </a:xfrm>
        </p:grpSpPr>
        <p:sp>
          <p:nvSpPr>
            <p:cNvPr id="3" name="Freeform 3"/>
            <p:cNvSpPr/>
            <p:nvPr/>
          </p:nvSpPr>
          <p:spPr>
            <a:xfrm>
              <a:off x="0" y="0"/>
              <a:ext cx="2457784" cy="1764604"/>
            </a:xfrm>
            <a:custGeom>
              <a:avLst/>
              <a:gdLst/>
              <a:ahLst/>
              <a:cxnLst/>
              <a:rect l="l" t="t" r="r" b="b"/>
              <a:pathLst>
                <a:path w="2457784" h="1764604">
                  <a:moveTo>
                    <a:pt x="0" y="0"/>
                  </a:moveTo>
                  <a:lnTo>
                    <a:pt x="2457784" y="0"/>
                  </a:lnTo>
                  <a:lnTo>
                    <a:pt x="2457784" y="1764604"/>
                  </a:lnTo>
                  <a:lnTo>
                    <a:pt x="0" y="1764604"/>
                  </a:lnTo>
                  <a:close/>
                </a:path>
              </a:pathLst>
            </a:custGeom>
            <a:solidFill>
              <a:srgbClr val="C6E648"/>
            </a:solidFill>
            <a:ln w="38100" cap="sq">
              <a:solidFill>
                <a:srgbClr val="000000"/>
              </a:solidFill>
              <a:prstDash val="solid"/>
              <a:miter/>
            </a:ln>
          </p:spPr>
        </p:sp>
        <p:sp>
          <p:nvSpPr>
            <p:cNvPr id="4" name="TextBox 4"/>
            <p:cNvSpPr txBox="1"/>
            <p:nvPr/>
          </p:nvSpPr>
          <p:spPr>
            <a:xfrm>
              <a:off x="0" y="-57150"/>
              <a:ext cx="2457784" cy="1821754"/>
            </a:xfrm>
            <a:prstGeom prst="rect">
              <a:avLst/>
            </a:prstGeom>
          </p:spPr>
          <p:txBody>
            <a:bodyPr lIns="50800" tIns="50800" rIns="50800" bIns="50800" rtlCol="0" anchor="ctr"/>
            <a:lstStyle/>
            <a:p>
              <a:pPr algn="ctr">
                <a:lnSpc>
                  <a:spcPts val="2660"/>
                </a:lnSpc>
              </a:pPr>
              <a:endParaRPr/>
            </a:p>
          </p:txBody>
        </p:sp>
      </p:grpSp>
      <p:grpSp>
        <p:nvGrpSpPr>
          <p:cNvPr id="5" name="Group 5"/>
          <p:cNvGrpSpPr/>
          <p:nvPr/>
        </p:nvGrpSpPr>
        <p:grpSpPr>
          <a:xfrm>
            <a:off x="1189824" y="3233529"/>
            <a:ext cx="3199125" cy="4794384"/>
            <a:chOff x="0" y="0"/>
            <a:chExt cx="4265500" cy="6392512"/>
          </a:xfrm>
        </p:grpSpPr>
        <p:pic>
          <p:nvPicPr>
            <p:cNvPr id="6" name="Picture 6"/>
            <p:cNvPicPr>
              <a:picLocks noChangeAspect="1"/>
            </p:cNvPicPr>
            <p:nvPr/>
          </p:nvPicPr>
          <p:blipFill>
            <a:blip r:embed="rId2" cstate="print"/>
            <a:srcRect l="5237" t="42378" r="78138" b="45165"/>
            <a:stretch>
              <a:fillRect/>
            </a:stretch>
          </p:blipFill>
          <p:spPr>
            <a:xfrm>
              <a:off x="0" y="0"/>
              <a:ext cx="4265500" cy="6392512"/>
            </a:xfrm>
            <a:prstGeom prst="rect">
              <a:avLst/>
            </a:prstGeom>
          </p:spPr>
        </p:pic>
      </p:grpSp>
      <p:sp>
        <p:nvSpPr>
          <p:cNvPr id="7" name="AutoShape 7"/>
          <p:cNvSpPr/>
          <p:nvPr/>
        </p:nvSpPr>
        <p:spPr>
          <a:xfrm>
            <a:off x="1028700" y="1841500"/>
            <a:ext cx="9972305" cy="0"/>
          </a:xfrm>
          <a:prstGeom prst="line">
            <a:avLst/>
          </a:prstGeom>
          <a:ln w="114300" cap="flat">
            <a:solidFill>
              <a:srgbClr val="C6E648"/>
            </a:solidFill>
            <a:prstDash val="solid"/>
            <a:headEnd type="none" w="sm" len="sm"/>
            <a:tailEnd type="none" w="sm" len="sm"/>
          </a:ln>
        </p:spPr>
      </p:sp>
      <p:grpSp>
        <p:nvGrpSpPr>
          <p:cNvPr id="8" name="Group 8"/>
          <p:cNvGrpSpPr/>
          <p:nvPr/>
        </p:nvGrpSpPr>
        <p:grpSpPr>
          <a:xfrm>
            <a:off x="5265102" y="2991810"/>
            <a:ext cx="3675542" cy="2638912"/>
            <a:chOff x="0" y="0"/>
            <a:chExt cx="2457784" cy="1764604"/>
          </a:xfrm>
        </p:grpSpPr>
        <p:sp>
          <p:nvSpPr>
            <p:cNvPr id="9" name="Freeform 9"/>
            <p:cNvSpPr/>
            <p:nvPr/>
          </p:nvSpPr>
          <p:spPr>
            <a:xfrm>
              <a:off x="0" y="0"/>
              <a:ext cx="2457784" cy="1764604"/>
            </a:xfrm>
            <a:custGeom>
              <a:avLst/>
              <a:gdLst/>
              <a:ahLst/>
              <a:cxnLst/>
              <a:rect l="l" t="t" r="r" b="b"/>
              <a:pathLst>
                <a:path w="2457784" h="1764604">
                  <a:moveTo>
                    <a:pt x="0" y="0"/>
                  </a:moveTo>
                  <a:lnTo>
                    <a:pt x="2457784" y="0"/>
                  </a:lnTo>
                  <a:lnTo>
                    <a:pt x="2457784" y="1764604"/>
                  </a:lnTo>
                  <a:lnTo>
                    <a:pt x="0" y="1764604"/>
                  </a:lnTo>
                  <a:close/>
                </a:path>
              </a:pathLst>
            </a:custGeom>
            <a:solidFill>
              <a:srgbClr val="C6E648"/>
            </a:solidFill>
            <a:ln w="38100" cap="sq">
              <a:solidFill>
                <a:srgbClr val="000000"/>
              </a:solidFill>
              <a:prstDash val="solid"/>
              <a:miter/>
            </a:ln>
          </p:spPr>
        </p:sp>
        <p:sp>
          <p:nvSpPr>
            <p:cNvPr id="10" name="TextBox 10"/>
            <p:cNvSpPr txBox="1"/>
            <p:nvPr/>
          </p:nvSpPr>
          <p:spPr>
            <a:xfrm>
              <a:off x="0" y="-57150"/>
              <a:ext cx="2457784" cy="1821754"/>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a:off x="5468422" y="3174748"/>
            <a:ext cx="3268902" cy="2233918"/>
            <a:chOff x="0" y="0"/>
            <a:chExt cx="4358536" cy="2978557"/>
          </a:xfrm>
        </p:grpSpPr>
        <p:pic>
          <p:nvPicPr>
            <p:cNvPr id="12" name="Picture 12"/>
            <p:cNvPicPr>
              <a:picLocks noChangeAspect="1"/>
            </p:cNvPicPr>
            <p:nvPr/>
          </p:nvPicPr>
          <p:blipFill>
            <a:blip r:embed="rId2" cstate="print"/>
            <a:srcRect l="27282" t="42547" r="55426" b="51544"/>
            <a:stretch>
              <a:fillRect/>
            </a:stretch>
          </p:blipFill>
          <p:spPr>
            <a:xfrm>
              <a:off x="0" y="0"/>
              <a:ext cx="4358536" cy="2978557"/>
            </a:xfrm>
            <a:prstGeom prst="rect">
              <a:avLst/>
            </a:prstGeom>
          </p:spPr>
        </p:pic>
      </p:grpSp>
      <p:grpSp>
        <p:nvGrpSpPr>
          <p:cNvPr id="13" name="Group 13"/>
          <p:cNvGrpSpPr/>
          <p:nvPr/>
        </p:nvGrpSpPr>
        <p:grpSpPr>
          <a:xfrm rot="5400000">
            <a:off x="8723383" y="3695545"/>
            <a:ext cx="5390724" cy="3870353"/>
            <a:chOff x="0" y="0"/>
            <a:chExt cx="2457784" cy="1764604"/>
          </a:xfrm>
        </p:grpSpPr>
        <p:sp>
          <p:nvSpPr>
            <p:cNvPr id="14" name="Freeform 14"/>
            <p:cNvSpPr/>
            <p:nvPr/>
          </p:nvSpPr>
          <p:spPr>
            <a:xfrm>
              <a:off x="0" y="0"/>
              <a:ext cx="2457784" cy="1764604"/>
            </a:xfrm>
            <a:custGeom>
              <a:avLst/>
              <a:gdLst/>
              <a:ahLst/>
              <a:cxnLst/>
              <a:rect l="l" t="t" r="r" b="b"/>
              <a:pathLst>
                <a:path w="2457784" h="1764604">
                  <a:moveTo>
                    <a:pt x="0" y="0"/>
                  </a:moveTo>
                  <a:lnTo>
                    <a:pt x="2457784" y="0"/>
                  </a:lnTo>
                  <a:lnTo>
                    <a:pt x="2457784" y="1764604"/>
                  </a:lnTo>
                  <a:lnTo>
                    <a:pt x="0" y="1764604"/>
                  </a:lnTo>
                  <a:close/>
                </a:path>
              </a:pathLst>
            </a:custGeom>
            <a:solidFill>
              <a:srgbClr val="C6E648"/>
            </a:solidFill>
            <a:ln w="38100" cap="sq">
              <a:solidFill>
                <a:srgbClr val="000000"/>
              </a:solidFill>
              <a:prstDash val="solid"/>
              <a:miter/>
            </a:ln>
          </p:spPr>
        </p:sp>
        <p:sp>
          <p:nvSpPr>
            <p:cNvPr id="15" name="TextBox 15"/>
            <p:cNvSpPr txBox="1"/>
            <p:nvPr/>
          </p:nvSpPr>
          <p:spPr>
            <a:xfrm>
              <a:off x="0" y="-57150"/>
              <a:ext cx="2457784" cy="1821754"/>
            </a:xfrm>
            <a:prstGeom prst="rect">
              <a:avLst/>
            </a:prstGeom>
          </p:spPr>
          <p:txBody>
            <a:bodyPr lIns="50800" tIns="50800" rIns="50800" bIns="50800" rtlCol="0" anchor="ctr"/>
            <a:lstStyle/>
            <a:p>
              <a:pPr algn="ctr">
                <a:lnSpc>
                  <a:spcPts val="2660"/>
                </a:lnSpc>
              </a:pPr>
              <a:endParaRPr/>
            </a:p>
          </p:txBody>
        </p:sp>
      </p:grpSp>
      <p:grpSp>
        <p:nvGrpSpPr>
          <p:cNvPr id="16" name="Group 16"/>
          <p:cNvGrpSpPr/>
          <p:nvPr/>
        </p:nvGrpSpPr>
        <p:grpSpPr>
          <a:xfrm>
            <a:off x="13894460" y="2963124"/>
            <a:ext cx="3675542" cy="2638912"/>
            <a:chOff x="0" y="0"/>
            <a:chExt cx="2457784" cy="1764604"/>
          </a:xfrm>
        </p:grpSpPr>
        <p:sp>
          <p:nvSpPr>
            <p:cNvPr id="17" name="Freeform 17"/>
            <p:cNvSpPr/>
            <p:nvPr/>
          </p:nvSpPr>
          <p:spPr>
            <a:xfrm>
              <a:off x="0" y="0"/>
              <a:ext cx="2457784" cy="1764604"/>
            </a:xfrm>
            <a:custGeom>
              <a:avLst/>
              <a:gdLst/>
              <a:ahLst/>
              <a:cxnLst/>
              <a:rect l="l" t="t" r="r" b="b"/>
              <a:pathLst>
                <a:path w="2457784" h="1764604">
                  <a:moveTo>
                    <a:pt x="0" y="0"/>
                  </a:moveTo>
                  <a:lnTo>
                    <a:pt x="2457784" y="0"/>
                  </a:lnTo>
                  <a:lnTo>
                    <a:pt x="2457784" y="1764604"/>
                  </a:lnTo>
                  <a:lnTo>
                    <a:pt x="0" y="1764604"/>
                  </a:lnTo>
                  <a:close/>
                </a:path>
              </a:pathLst>
            </a:custGeom>
            <a:solidFill>
              <a:srgbClr val="C6E648"/>
            </a:solidFill>
            <a:ln w="38100" cap="sq">
              <a:solidFill>
                <a:srgbClr val="000000"/>
              </a:solidFill>
              <a:prstDash val="solid"/>
              <a:miter/>
            </a:ln>
          </p:spPr>
        </p:sp>
        <p:sp>
          <p:nvSpPr>
            <p:cNvPr id="18" name="TextBox 18"/>
            <p:cNvSpPr txBox="1"/>
            <p:nvPr/>
          </p:nvSpPr>
          <p:spPr>
            <a:xfrm>
              <a:off x="0" y="-57150"/>
              <a:ext cx="2457784" cy="1821754"/>
            </a:xfrm>
            <a:prstGeom prst="rect">
              <a:avLst/>
            </a:prstGeom>
          </p:spPr>
          <p:txBody>
            <a:bodyPr lIns="50800" tIns="50800" rIns="50800" bIns="50800" rtlCol="0" anchor="ctr"/>
            <a:lstStyle/>
            <a:p>
              <a:pPr algn="ctr">
                <a:lnSpc>
                  <a:spcPts val="2660"/>
                </a:lnSpc>
              </a:pPr>
              <a:endParaRPr/>
            </a:p>
          </p:txBody>
        </p:sp>
      </p:grpSp>
      <p:sp>
        <p:nvSpPr>
          <p:cNvPr id="19" name="TextBox 19"/>
          <p:cNvSpPr txBox="1"/>
          <p:nvPr/>
        </p:nvSpPr>
        <p:spPr>
          <a:xfrm>
            <a:off x="1028700" y="1028700"/>
            <a:ext cx="10646553" cy="755650"/>
          </a:xfrm>
          <a:prstGeom prst="rect">
            <a:avLst/>
          </a:prstGeom>
        </p:spPr>
        <p:txBody>
          <a:bodyPr lIns="0" tIns="0" rIns="0" bIns="0" rtlCol="0" anchor="t">
            <a:spAutoFit/>
          </a:bodyPr>
          <a:lstStyle/>
          <a:p>
            <a:pPr algn="l">
              <a:lnSpc>
                <a:spcPts val="5600"/>
              </a:lnSpc>
            </a:pPr>
            <a:r>
              <a:rPr lang="en-US" sz="5000" b="1">
                <a:solidFill>
                  <a:srgbClr val="21272C"/>
                </a:solidFill>
                <a:latin typeface="Poppins Bold" panose="00000800000000000000"/>
                <a:ea typeface="Poppins Bold" panose="00000800000000000000"/>
                <a:cs typeface="Poppins Bold" panose="00000800000000000000"/>
                <a:sym typeface="Poppins Bold" panose="00000800000000000000"/>
              </a:rPr>
              <a:t>DESKRIPSI ARSIP KEPEGAWAIAN</a:t>
            </a:r>
          </a:p>
        </p:txBody>
      </p:sp>
      <p:grpSp>
        <p:nvGrpSpPr>
          <p:cNvPr id="20" name="Group 20"/>
          <p:cNvGrpSpPr/>
          <p:nvPr/>
        </p:nvGrpSpPr>
        <p:grpSpPr>
          <a:xfrm>
            <a:off x="3189015" y="3076107"/>
            <a:ext cx="1404038" cy="1029638"/>
            <a:chOff x="0" y="0"/>
            <a:chExt cx="640141" cy="469441"/>
          </a:xfrm>
        </p:grpSpPr>
        <p:sp>
          <p:nvSpPr>
            <p:cNvPr id="21" name="Freeform 21"/>
            <p:cNvSpPr/>
            <p:nvPr/>
          </p:nvSpPr>
          <p:spPr>
            <a:xfrm>
              <a:off x="0" y="0"/>
              <a:ext cx="640141" cy="469441"/>
            </a:xfrm>
            <a:custGeom>
              <a:avLst/>
              <a:gdLst/>
              <a:ahLst/>
              <a:cxnLst/>
              <a:rect l="l" t="t" r="r" b="b"/>
              <a:pathLst>
                <a:path w="640141" h="469441">
                  <a:moveTo>
                    <a:pt x="0" y="0"/>
                  </a:moveTo>
                  <a:lnTo>
                    <a:pt x="640141" y="0"/>
                  </a:lnTo>
                  <a:lnTo>
                    <a:pt x="640141" y="469441"/>
                  </a:lnTo>
                  <a:lnTo>
                    <a:pt x="0" y="469441"/>
                  </a:lnTo>
                  <a:close/>
                </a:path>
              </a:pathLst>
            </a:custGeom>
            <a:solidFill>
              <a:srgbClr val="C6E648"/>
            </a:solidFill>
            <a:ln cap="sq">
              <a:noFill/>
              <a:prstDash val="solid"/>
              <a:miter/>
            </a:ln>
          </p:spPr>
        </p:sp>
        <p:sp>
          <p:nvSpPr>
            <p:cNvPr id="22" name="TextBox 22"/>
            <p:cNvSpPr txBox="1"/>
            <p:nvPr/>
          </p:nvSpPr>
          <p:spPr>
            <a:xfrm>
              <a:off x="0" y="-104775"/>
              <a:ext cx="640141" cy="574216"/>
            </a:xfrm>
            <a:prstGeom prst="rect">
              <a:avLst/>
            </a:prstGeom>
          </p:spPr>
          <p:txBody>
            <a:bodyPr lIns="50800" tIns="50800" rIns="50800" bIns="50800" rtlCol="0" anchor="ctr"/>
            <a:lstStyle/>
            <a:p>
              <a:pPr algn="ctr">
                <a:lnSpc>
                  <a:spcPts val="5040"/>
                </a:lnSpc>
              </a:pPr>
              <a:r>
                <a:rPr lang="en-US" sz="3600" b="1">
                  <a:solidFill>
                    <a:srgbClr val="21272C"/>
                  </a:solidFill>
                  <a:latin typeface="Poppins Bold" panose="00000800000000000000"/>
                  <a:ea typeface="Poppins Bold" panose="00000800000000000000"/>
                  <a:cs typeface="Poppins Bold" panose="00000800000000000000"/>
                  <a:sym typeface="Poppins Bold" panose="00000800000000000000"/>
                </a:rPr>
                <a:t>R1</a:t>
              </a:r>
            </a:p>
          </p:txBody>
        </p:sp>
      </p:grpSp>
      <p:grpSp>
        <p:nvGrpSpPr>
          <p:cNvPr id="23" name="Group 23"/>
          <p:cNvGrpSpPr/>
          <p:nvPr/>
        </p:nvGrpSpPr>
        <p:grpSpPr>
          <a:xfrm>
            <a:off x="14097780" y="3165621"/>
            <a:ext cx="3268902" cy="2233918"/>
            <a:chOff x="0" y="0"/>
            <a:chExt cx="4358536" cy="2978557"/>
          </a:xfrm>
        </p:grpSpPr>
        <p:pic>
          <p:nvPicPr>
            <p:cNvPr id="24" name="Picture 24"/>
            <p:cNvPicPr>
              <a:picLocks noChangeAspect="1"/>
            </p:cNvPicPr>
            <p:nvPr/>
          </p:nvPicPr>
          <p:blipFill>
            <a:blip r:embed="rId2" cstate="print"/>
            <a:srcRect l="70635" t="42282" r="12073" b="51809"/>
            <a:stretch>
              <a:fillRect/>
            </a:stretch>
          </p:blipFill>
          <p:spPr>
            <a:xfrm>
              <a:off x="0" y="0"/>
              <a:ext cx="4358536" cy="2978557"/>
            </a:xfrm>
            <a:prstGeom prst="rect">
              <a:avLst/>
            </a:prstGeom>
          </p:spPr>
        </p:pic>
      </p:grpSp>
      <p:grpSp>
        <p:nvGrpSpPr>
          <p:cNvPr id="25" name="Group 25"/>
          <p:cNvGrpSpPr/>
          <p:nvPr/>
        </p:nvGrpSpPr>
        <p:grpSpPr>
          <a:xfrm>
            <a:off x="9819183" y="3262215"/>
            <a:ext cx="3199125" cy="4794384"/>
            <a:chOff x="0" y="0"/>
            <a:chExt cx="4265500" cy="6392512"/>
          </a:xfrm>
        </p:grpSpPr>
        <p:pic>
          <p:nvPicPr>
            <p:cNvPr id="26" name="Picture 26"/>
            <p:cNvPicPr>
              <a:picLocks noChangeAspect="1"/>
            </p:cNvPicPr>
            <p:nvPr/>
          </p:nvPicPr>
          <p:blipFill>
            <a:blip r:embed="rId2" cstate="print"/>
            <a:srcRect l="50354" t="41953" r="33022" b="45590"/>
            <a:stretch>
              <a:fillRect/>
            </a:stretch>
          </p:blipFill>
          <p:spPr>
            <a:xfrm>
              <a:off x="0" y="0"/>
              <a:ext cx="4265500" cy="6392512"/>
            </a:xfrm>
            <a:prstGeom prst="rect">
              <a:avLst/>
            </a:prstGeom>
          </p:spPr>
        </p:pic>
      </p:grpSp>
      <p:grpSp>
        <p:nvGrpSpPr>
          <p:cNvPr id="27" name="Group 27"/>
          <p:cNvGrpSpPr/>
          <p:nvPr/>
        </p:nvGrpSpPr>
        <p:grpSpPr>
          <a:xfrm>
            <a:off x="11675253" y="3165621"/>
            <a:ext cx="1404038" cy="1029638"/>
            <a:chOff x="0" y="0"/>
            <a:chExt cx="640141" cy="469441"/>
          </a:xfrm>
        </p:grpSpPr>
        <p:sp>
          <p:nvSpPr>
            <p:cNvPr id="28" name="Freeform 28"/>
            <p:cNvSpPr/>
            <p:nvPr/>
          </p:nvSpPr>
          <p:spPr>
            <a:xfrm>
              <a:off x="0" y="0"/>
              <a:ext cx="640141" cy="469441"/>
            </a:xfrm>
            <a:custGeom>
              <a:avLst/>
              <a:gdLst/>
              <a:ahLst/>
              <a:cxnLst/>
              <a:rect l="l" t="t" r="r" b="b"/>
              <a:pathLst>
                <a:path w="640141" h="469441">
                  <a:moveTo>
                    <a:pt x="0" y="0"/>
                  </a:moveTo>
                  <a:lnTo>
                    <a:pt x="640141" y="0"/>
                  </a:lnTo>
                  <a:lnTo>
                    <a:pt x="640141" y="469441"/>
                  </a:lnTo>
                  <a:lnTo>
                    <a:pt x="0" y="469441"/>
                  </a:lnTo>
                  <a:close/>
                </a:path>
              </a:pathLst>
            </a:custGeom>
            <a:solidFill>
              <a:srgbClr val="C6E648"/>
            </a:solidFill>
            <a:ln cap="sq">
              <a:noFill/>
              <a:prstDash val="solid"/>
              <a:miter/>
            </a:ln>
          </p:spPr>
        </p:sp>
        <p:sp>
          <p:nvSpPr>
            <p:cNvPr id="29" name="TextBox 29"/>
            <p:cNvSpPr txBox="1"/>
            <p:nvPr/>
          </p:nvSpPr>
          <p:spPr>
            <a:xfrm>
              <a:off x="0" y="-104775"/>
              <a:ext cx="640141" cy="574216"/>
            </a:xfrm>
            <a:prstGeom prst="rect">
              <a:avLst/>
            </a:prstGeom>
          </p:spPr>
          <p:txBody>
            <a:bodyPr lIns="50800" tIns="50800" rIns="50800" bIns="50800" rtlCol="0" anchor="ctr"/>
            <a:lstStyle/>
            <a:p>
              <a:pPr algn="ctr">
                <a:lnSpc>
                  <a:spcPts val="5040"/>
                </a:lnSpc>
              </a:pPr>
              <a:r>
                <a:rPr lang="en-US" sz="3600" b="1">
                  <a:solidFill>
                    <a:srgbClr val="21272C"/>
                  </a:solidFill>
                  <a:latin typeface="Poppins Bold" panose="00000800000000000000"/>
                  <a:ea typeface="Poppins Bold" panose="00000800000000000000"/>
                  <a:cs typeface="Poppins Bold" panose="00000800000000000000"/>
                  <a:sym typeface="Poppins Bold" panose="00000800000000000000"/>
                </a:rPr>
                <a:t>R2</a:t>
              </a: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714138" y="1532066"/>
            <a:ext cx="6323526" cy="15888"/>
          </a:xfrm>
          <a:prstGeom prst="line">
            <a:avLst/>
          </a:prstGeom>
          <a:ln w="152400" cap="flat">
            <a:solidFill>
              <a:srgbClr val="C6E648"/>
            </a:solidFill>
            <a:prstDash val="solid"/>
            <a:headEnd type="none" w="sm" len="sm"/>
            <a:tailEnd type="none" w="sm" len="sm"/>
          </a:ln>
        </p:spPr>
      </p:sp>
      <p:sp>
        <p:nvSpPr>
          <p:cNvPr id="3" name="TextBox 3"/>
          <p:cNvSpPr txBox="1"/>
          <p:nvPr/>
        </p:nvSpPr>
        <p:spPr>
          <a:xfrm>
            <a:off x="713799" y="595439"/>
            <a:ext cx="6631021" cy="856996"/>
          </a:xfrm>
          <a:prstGeom prst="rect">
            <a:avLst/>
          </a:prstGeom>
        </p:spPr>
        <p:txBody>
          <a:bodyPr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KARTU DESKRIPSI</a:t>
            </a:r>
          </a:p>
        </p:txBody>
      </p:sp>
      <p:sp>
        <p:nvSpPr>
          <p:cNvPr id="4" name="TextBox 4"/>
          <p:cNvSpPr txBox="1"/>
          <p:nvPr/>
        </p:nvSpPr>
        <p:spPr>
          <a:xfrm>
            <a:off x="780763" y="1760850"/>
            <a:ext cx="14775443" cy="793750"/>
          </a:xfrm>
          <a:prstGeom prst="rect">
            <a:avLst/>
          </a:prstGeom>
        </p:spPr>
        <p:txBody>
          <a:bodyPr lIns="0" tIns="0" rIns="0" bIns="0" rtlCol="0" anchor="t">
            <a:spAutoFit/>
          </a:bodyPr>
          <a:lstStyle/>
          <a:p>
            <a:pPr algn="l">
              <a:lnSpc>
                <a:spcPts val="3095"/>
              </a:lnSpc>
            </a:pPr>
            <a:r>
              <a:rPr lang="en-US" sz="3200" spc="24">
                <a:solidFill>
                  <a:srgbClr val="000000"/>
                </a:solidFill>
                <a:latin typeface="Poppins" panose="00000500000000000000"/>
                <a:ea typeface="Poppins" panose="00000500000000000000"/>
                <a:cs typeface="Poppins" panose="00000500000000000000"/>
                <a:sym typeface="Poppins" panose="00000500000000000000"/>
              </a:rPr>
              <a:t>Kartu Fisches untuk mendeskripsi arsip berukuran 10 x 15 cm, biasa digunakan untuk mendeskripsikan arsip-arsip yang masih kacau.</a:t>
            </a:r>
          </a:p>
        </p:txBody>
      </p:sp>
      <p:sp>
        <p:nvSpPr>
          <p:cNvPr id="5" name="TextBox 5"/>
          <p:cNvSpPr txBox="1"/>
          <p:nvPr/>
        </p:nvSpPr>
        <p:spPr>
          <a:xfrm>
            <a:off x="838200" y="2762885"/>
            <a:ext cx="5314950" cy="502285"/>
          </a:xfrm>
          <a:prstGeom prst="rect">
            <a:avLst/>
          </a:prstGeom>
        </p:spPr>
        <p:txBody>
          <a:bodyPr wrap="square" lIns="0" tIns="0" rIns="0" bIns="0" rtlCol="0" anchor="t">
            <a:spAutoFit/>
          </a:bodyPr>
          <a:lstStyle/>
          <a:p>
            <a:pPr algn="ctr">
              <a:lnSpc>
                <a:spcPts val="3920"/>
              </a:lnSpc>
            </a:pPr>
            <a:r>
              <a:rPr lang="en-US" sz="2800" spc="55">
                <a:solidFill>
                  <a:schemeClr val="tx1"/>
                </a:solidFill>
                <a:latin typeface="Arial Black" panose="020B0A04020102020204" charset="0"/>
                <a:ea typeface="Poppins" panose="00000500000000000000"/>
                <a:cs typeface="Arial Black" panose="020B0A04020102020204" charset="0"/>
                <a:sym typeface="Poppins" panose="00000500000000000000"/>
              </a:rPr>
              <a:t>Contoh Kartu Deskripsi</a:t>
            </a:r>
          </a:p>
        </p:txBody>
      </p:sp>
      <p:grpSp>
        <p:nvGrpSpPr>
          <p:cNvPr id="6" name="Group 6"/>
          <p:cNvGrpSpPr/>
          <p:nvPr/>
        </p:nvGrpSpPr>
        <p:grpSpPr>
          <a:xfrm>
            <a:off x="765799" y="3464690"/>
            <a:ext cx="16456363" cy="5782773"/>
            <a:chOff x="-350534" y="0"/>
            <a:chExt cx="21941816" cy="7710364"/>
          </a:xfrm>
        </p:grpSpPr>
        <p:grpSp>
          <p:nvGrpSpPr>
            <p:cNvPr id="7" name="Group 7"/>
            <p:cNvGrpSpPr/>
            <p:nvPr/>
          </p:nvGrpSpPr>
          <p:grpSpPr>
            <a:xfrm>
              <a:off x="0" y="0"/>
              <a:ext cx="7117549" cy="3785962"/>
              <a:chOff x="0" y="0"/>
              <a:chExt cx="1405936" cy="747844"/>
            </a:xfrm>
          </p:grpSpPr>
          <p:sp>
            <p:nvSpPr>
              <p:cNvPr id="8" name="Freeform 8"/>
              <p:cNvSpPr/>
              <p:nvPr/>
            </p:nvSpPr>
            <p:spPr>
              <a:xfrm>
                <a:off x="0" y="0"/>
                <a:ext cx="1405936" cy="747844"/>
              </a:xfrm>
              <a:custGeom>
                <a:avLst/>
                <a:gdLst/>
                <a:ahLst/>
                <a:cxnLst/>
                <a:rect l="l" t="t" r="r" b="b"/>
                <a:pathLst>
                  <a:path w="1405936" h="747844">
                    <a:moveTo>
                      <a:pt x="0" y="0"/>
                    </a:moveTo>
                    <a:lnTo>
                      <a:pt x="1405936" y="0"/>
                    </a:lnTo>
                    <a:lnTo>
                      <a:pt x="1405936" y="747844"/>
                    </a:lnTo>
                    <a:lnTo>
                      <a:pt x="0" y="747844"/>
                    </a:lnTo>
                    <a:close/>
                  </a:path>
                </a:pathLst>
              </a:custGeom>
              <a:solidFill>
                <a:srgbClr val="ABE9FA"/>
              </a:solidFill>
              <a:ln w="38100" cap="sq">
                <a:solidFill>
                  <a:srgbClr val="000000"/>
                </a:solidFill>
                <a:prstDash val="solid"/>
                <a:miter/>
              </a:ln>
            </p:spPr>
          </p:sp>
          <p:sp>
            <p:nvSpPr>
              <p:cNvPr id="9" name="TextBox 9"/>
              <p:cNvSpPr txBox="1"/>
              <p:nvPr/>
            </p:nvSpPr>
            <p:spPr>
              <a:xfrm>
                <a:off x="0" y="-57150"/>
                <a:ext cx="1405936" cy="804994"/>
              </a:xfrm>
              <a:prstGeom prst="rect">
                <a:avLst/>
              </a:prstGeom>
            </p:spPr>
            <p:txBody>
              <a:bodyPr lIns="50800" tIns="50800" rIns="50800" bIns="50800" rtlCol="0" anchor="ctr"/>
              <a:lstStyle/>
              <a:p>
                <a:pPr algn="ctr">
                  <a:lnSpc>
                    <a:spcPts val="2660"/>
                  </a:lnSpc>
                </a:pPr>
                <a:endParaRPr/>
              </a:p>
            </p:txBody>
          </p:sp>
        </p:grpSp>
        <p:sp>
          <p:nvSpPr>
            <p:cNvPr id="10" name="TextBox 10"/>
            <p:cNvSpPr txBox="1"/>
            <p:nvPr/>
          </p:nvSpPr>
          <p:spPr>
            <a:xfrm>
              <a:off x="254833" y="187113"/>
              <a:ext cx="6480386" cy="606213"/>
            </a:xfrm>
            <a:prstGeom prst="rect">
              <a:avLst/>
            </a:prstGeom>
          </p:spPr>
          <p:txBody>
            <a:bodyPr lIns="0" tIns="0" rIns="0" bIns="0" rtlCol="0" anchor="t">
              <a:noAutofit/>
            </a:bodyPr>
            <a:lstStyle/>
            <a:p>
              <a:pPr algn="ctr">
                <a:lnSpc>
                  <a:spcPts val="3485"/>
                </a:lnSpc>
              </a:pPr>
              <a:r>
                <a:rPr lang="en-US" sz="2490" spc="-4">
                  <a:solidFill>
                    <a:srgbClr val="145769"/>
                  </a:solidFill>
                  <a:latin typeface="Poppins" panose="00000500000000000000"/>
                  <a:ea typeface="Poppins" panose="00000500000000000000"/>
                  <a:cs typeface="Poppins" panose="00000500000000000000"/>
                  <a:sym typeface="Poppins" panose="00000500000000000000"/>
                </a:rPr>
                <a:t>Bagian Kepegawaian</a:t>
              </a:r>
            </a:p>
          </p:txBody>
        </p:sp>
        <p:sp>
          <p:nvSpPr>
            <p:cNvPr id="11" name="TextBox 11"/>
            <p:cNvSpPr txBox="1"/>
            <p:nvPr/>
          </p:nvSpPr>
          <p:spPr>
            <a:xfrm>
              <a:off x="6206604" y="231734"/>
              <a:ext cx="306920" cy="444687"/>
            </a:xfrm>
            <a:prstGeom prst="rect">
              <a:avLst/>
            </a:prstGeom>
          </p:spPr>
          <p:txBody>
            <a:bodyPr lIns="0" tIns="0" rIns="0" bIns="0" rtlCol="0" anchor="t">
              <a:spAutoFit/>
            </a:bodyPr>
            <a:lstStyle/>
            <a:p>
              <a:pPr algn="ctr">
                <a:lnSpc>
                  <a:spcPts val="2735"/>
                </a:lnSpc>
              </a:pPr>
              <a:r>
                <a:rPr lang="en-US" sz="1950">
                  <a:solidFill>
                    <a:srgbClr val="145769"/>
                  </a:solidFill>
                  <a:latin typeface="Poppins" panose="00000500000000000000"/>
                  <a:ea typeface="Poppins" panose="00000500000000000000"/>
                  <a:cs typeface="Poppins" panose="00000500000000000000"/>
                  <a:sym typeface="Poppins" panose="00000500000000000000"/>
                </a:rPr>
                <a:t>R1</a:t>
              </a:r>
            </a:p>
          </p:txBody>
        </p:sp>
        <p:sp>
          <p:nvSpPr>
            <p:cNvPr id="12" name="TextBox 12"/>
            <p:cNvSpPr txBox="1"/>
            <p:nvPr/>
          </p:nvSpPr>
          <p:spPr>
            <a:xfrm>
              <a:off x="-50814" y="793327"/>
              <a:ext cx="6719146" cy="539327"/>
            </a:xfrm>
            <a:prstGeom prst="rect">
              <a:avLst/>
            </a:prstGeom>
          </p:spPr>
          <p:txBody>
            <a:bodyPr lIns="0" tIns="0" rIns="0" bIns="0" rtlCol="0" anchor="t">
              <a:noAutofit/>
            </a:bodyPr>
            <a:lstStyle/>
            <a:p>
              <a:pPr algn="ctr">
                <a:lnSpc>
                  <a:spcPts val="3510"/>
                </a:lnSpc>
              </a:pPr>
              <a:r>
                <a:rPr lang="en-US" sz="2505" spc="40">
                  <a:solidFill>
                    <a:srgbClr val="145769"/>
                  </a:solidFill>
                  <a:latin typeface="Poppins" panose="00000500000000000000"/>
                  <a:ea typeface="Poppins" panose="00000500000000000000"/>
                  <a:cs typeface="Poppins" panose="00000500000000000000"/>
                  <a:sym typeface="Poppins" panose="00000500000000000000"/>
                </a:rPr>
                <a:t>Series surat cuti pegawai</a:t>
              </a:r>
            </a:p>
          </p:txBody>
        </p:sp>
        <p:grpSp>
          <p:nvGrpSpPr>
            <p:cNvPr id="13" name="Group 13"/>
            <p:cNvGrpSpPr/>
            <p:nvPr/>
          </p:nvGrpSpPr>
          <p:grpSpPr>
            <a:xfrm>
              <a:off x="7236867" y="11439"/>
              <a:ext cx="7117549" cy="3785962"/>
              <a:chOff x="0" y="0"/>
              <a:chExt cx="1405936" cy="747844"/>
            </a:xfrm>
          </p:grpSpPr>
          <p:sp>
            <p:nvSpPr>
              <p:cNvPr id="14" name="Freeform 14"/>
              <p:cNvSpPr/>
              <p:nvPr/>
            </p:nvSpPr>
            <p:spPr>
              <a:xfrm>
                <a:off x="0" y="0"/>
                <a:ext cx="1405936" cy="747844"/>
              </a:xfrm>
              <a:custGeom>
                <a:avLst/>
                <a:gdLst/>
                <a:ahLst/>
                <a:cxnLst/>
                <a:rect l="l" t="t" r="r" b="b"/>
                <a:pathLst>
                  <a:path w="1405936" h="747844">
                    <a:moveTo>
                      <a:pt x="0" y="0"/>
                    </a:moveTo>
                    <a:lnTo>
                      <a:pt x="1405936" y="0"/>
                    </a:lnTo>
                    <a:lnTo>
                      <a:pt x="1405936" y="747844"/>
                    </a:lnTo>
                    <a:lnTo>
                      <a:pt x="0" y="747844"/>
                    </a:lnTo>
                    <a:close/>
                  </a:path>
                </a:pathLst>
              </a:custGeom>
              <a:solidFill>
                <a:srgbClr val="C6E648"/>
              </a:solidFill>
              <a:ln w="38100" cap="sq">
                <a:solidFill>
                  <a:srgbClr val="000000"/>
                </a:solidFill>
                <a:prstDash val="solid"/>
                <a:miter/>
              </a:ln>
            </p:spPr>
          </p:sp>
          <p:sp>
            <p:nvSpPr>
              <p:cNvPr id="15" name="TextBox 15"/>
              <p:cNvSpPr txBox="1"/>
              <p:nvPr/>
            </p:nvSpPr>
            <p:spPr>
              <a:xfrm>
                <a:off x="0" y="-57150"/>
                <a:ext cx="1405936" cy="804994"/>
              </a:xfrm>
              <a:prstGeom prst="rect">
                <a:avLst/>
              </a:prstGeom>
            </p:spPr>
            <p:txBody>
              <a:bodyPr lIns="50800" tIns="50800" rIns="50800" bIns="50800" rtlCol="0" anchor="ctr"/>
              <a:lstStyle/>
              <a:p>
                <a:pPr algn="ctr">
                  <a:lnSpc>
                    <a:spcPts val="2660"/>
                  </a:lnSpc>
                </a:pPr>
                <a:endParaRPr/>
              </a:p>
            </p:txBody>
          </p:sp>
        </p:grpSp>
        <p:sp>
          <p:nvSpPr>
            <p:cNvPr id="16" name="TextBox 16"/>
            <p:cNvSpPr txBox="1"/>
            <p:nvPr/>
          </p:nvSpPr>
          <p:spPr>
            <a:xfrm>
              <a:off x="7806081" y="350756"/>
              <a:ext cx="5492441" cy="878134"/>
            </a:xfrm>
            <a:prstGeom prst="rect">
              <a:avLst/>
            </a:prstGeom>
          </p:spPr>
          <p:txBody>
            <a:bodyPr lIns="0" tIns="0" rIns="0" bIns="0" rtlCol="0" anchor="t">
              <a:spAutoFit/>
            </a:bodyPr>
            <a:lstStyle/>
            <a:p>
              <a:pPr algn="l">
                <a:lnSpc>
                  <a:spcPts val="2160"/>
                </a:lnSpc>
              </a:pPr>
              <a:r>
                <a:rPr lang="en-US" sz="1540" spc="-4">
                  <a:solidFill>
                    <a:srgbClr val="537C08"/>
                  </a:solidFill>
                  <a:latin typeface="Poppins" panose="00000500000000000000"/>
                  <a:ea typeface="Poppins" panose="00000500000000000000"/>
                  <a:cs typeface="Poppins" panose="00000500000000000000"/>
                  <a:sym typeface="Poppins" panose="00000500000000000000"/>
                </a:rPr>
                <a:t>Bagian Kepegawaian</a:t>
              </a:r>
            </a:p>
            <a:p>
              <a:pPr algn="l">
                <a:lnSpc>
                  <a:spcPts val="3360"/>
                </a:lnSpc>
              </a:pPr>
              <a:r>
                <a:rPr lang="en-US" sz="2395" spc="91">
                  <a:solidFill>
                    <a:srgbClr val="537C08"/>
                  </a:solidFill>
                  <a:latin typeface="Poppins" panose="00000500000000000000"/>
                  <a:ea typeface="Poppins" panose="00000500000000000000"/>
                  <a:cs typeface="Poppins" panose="00000500000000000000"/>
                  <a:sym typeface="Poppins" panose="00000500000000000000"/>
                </a:rPr>
                <a:t>Series surat cuti pegawai</a:t>
              </a:r>
            </a:p>
          </p:txBody>
        </p:sp>
        <p:sp>
          <p:nvSpPr>
            <p:cNvPr id="17" name="TextBox 17"/>
            <p:cNvSpPr txBox="1"/>
            <p:nvPr/>
          </p:nvSpPr>
          <p:spPr>
            <a:xfrm>
              <a:off x="13254815" y="200308"/>
              <a:ext cx="481519" cy="541392"/>
            </a:xfrm>
            <a:prstGeom prst="rect">
              <a:avLst/>
            </a:prstGeom>
          </p:spPr>
          <p:txBody>
            <a:bodyPr lIns="0" tIns="0" rIns="0" bIns="0" rtlCol="0" anchor="t">
              <a:spAutoFit/>
            </a:bodyPr>
            <a:lstStyle/>
            <a:p>
              <a:pPr algn="ctr">
                <a:lnSpc>
                  <a:spcPts val="3365"/>
                </a:lnSpc>
              </a:pPr>
              <a:r>
                <a:rPr lang="en-US" sz="2405">
                  <a:solidFill>
                    <a:srgbClr val="537C08"/>
                  </a:solidFill>
                  <a:latin typeface="Poppins" panose="00000500000000000000"/>
                  <a:ea typeface="Poppins" panose="00000500000000000000"/>
                  <a:cs typeface="Poppins" panose="00000500000000000000"/>
                  <a:sym typeface="Poppins" panose="00000500000000000000"/>
                </a:rPr>
                <a:t>R2</a:t>
              </a:r>
            </a:p>
          </p:txBody>
        </p:sp>
        <p:sp>
          <p:nvSpPr>
            <p:cNvPr id="18" name="TextBox 18"/>
            <p:cNvSpPr txBox="1"/>
            <p:nvPr/>
          </p:nvSpPr>
          <p:spPr>
            <a:xfrm>
              <a:off x="4458345" y="1381041"/>
              <a:ext cx="2294988" cy="1616730"/>
            </a:xfrm>
            <a:prstGeom prst="rect">
              <a:avLst/>
            </a:prstGeom>
          </p:spPr>
          <p:txBody>
            <a:bodyPr lIns="0" tIns="0" rIns="0" bIns="0" rtlCol="0" anchor="t">
              <a:spAutoFit/>
            </a:bodyPr>
            <a:lstStyle/>
            <a:p>
              <a:pPr algn="l">
                <a:lnSpc>
                  <a:spcPts val="3160"/>
                </a:lnSpc>
              </a:pPr>
              <a:r>
                <a:rPr lang="en-US" sz="2765" spc="-19">
                  <a:solidFill>
                    <a:srgbClr val="145769"/>
                  </a:solidFill>
                  <a:latin typeface="Poppins" panose="00000500000000000000"/>
                  <a:ea typeface="Poppins" panose="00000500000000000000"/>
                  <a:cs typeface="Poppins" panose="00000500000000000000"/>
                  <a:sym typeface="Poppins" panose="00000500000000000000"/>
                </a:rPr>
                <a:t>Asli</a:t>
              </a:r>
            </a:p>
            <a:p>
              <a:pPr algn="l">
                <a:lnSpc>
                  <a:spcPts val="3160"/>
                </a:lnSpc>
              </a:pPr>
              <a:r>
                <a:rPr lang="en-US" sz="2765" spc="-19">
                  <a:solidFill>
                    <a:srgbClr val="145769"/>
                  </a:solidFill>
                  <a:latin typeface="Poppins" panose="00000500000000000000"/>
                  <a:ea typeface="Poppins" panose="00000500000000000000"/>
                  <a:cs typeface="Poppins" panose="00000500000000000000"/>
                  <a:sym typeface="Poppins" panose="00000500000000000000"/>
                </a:rPr>
                <a:t>1980-1985</a:t>
              </a:r>
            </a:p>
            <a:p>
              <a:pPr algn="l">
                <a:lnSpc>
                  <a:spcPts val="3160"/>
                </a:lnSpc>
              </a:pPr>
              <a:r>
                <a:rPr lang="en-US" sz="2765" spc="-19">
                  <a:solidFill>
                    <a:srgbClr val="145769"/>
                  </a:solidFill>
                  <a:latin typeface="Poppins" panose="00000500000000000000"/>
                  <a:ea typeface="Poppins" panose="00000500000000000000"/>
                  <a:cs typeface="Poppins" panose="00000500000000000000"/>
                  <a:sym typeface="Poppins" panose="00000500000000000000"/>
                </a:rPr>
                <a:t>6 folder</a:t>
              </a:r>
            </a:p>
          </p:txBody>
        </p:sp>
        <p:sp>
          <p:nvSpPr>
            <p:cNvPr id="19" name="TextBox 19"/>
            <p:cNvSpPr txBox="1"/>
            <p:nvPr/>
          </p:nvSpPr>
          <p:spPr>
            <a:xfrm>
              <a:off x="11610109" y="1373236"/>
              <a:ext cx="2299459" cy="1623272"/>
            </a:xfrm>
            <a:prstGeom prst="rect">
              <a:avLst/>
            </a:prstGeom>
          </p:spPr>
          <p:txBody>
            <a:bodyPr lIns="0" tIns="0" rIns="0" bIns="0" rtlCol="0" anchor="t">
              <a:spAutoFit/>
            </a:bodyPr>
            <a:lstStyle/>
            <a:p>
              <a:pPr algn="l">
                <a:lnSpc>
                  <a:spcPts val="3150"/>
                </a:lnSpc>
              </a:pPr>
              <a:r>
                <a:rPr lang="en-US" sz="2740" spc="-8">
                  <a:solidFill>
                    <a:srgbClr val="537C08"/>
                  </a:solidFill>
                  <a:latin typeface="Poppins" panose="00000500000000000000"/>
                  <a:ea typeface="Poppins" panose="00000500000000000000"/>
                  <a:cs typeface="Poppins" panose="00000500000000000000"/>
                  <a:sym typeface="Poppins" panose="00000500000000000000"/>
                </a:rPr>
                <a:t>Asli</a:t>
              </a:r>
            </a:p>
            <a:p>
              <a:pPr algn="l">
                <a:lnSpc>
                  <a:spcPts val="3150"/>
                </a:lnSpc>
              </a:pPr>
              <a:r>
                <a:rPr lang="en-US" sz="2740" spc="-8">
                  <a:solidFill>
                    <a:srgbClr val="537C08"/>
                  </a:solidFill>
                  <a:latin typeface="Poppins" panose="00000500000000000000"/>
                  <a:ea typeface="Poppins" panose="00000500000000000000"/>
                  <a:cs typeface="Poppins" panose="00000500000000000000"/>
                  <a:sym typeface="Poppins" panose="00000500000000000000"/>
                </a:rPr>
                <a:t>1986-1989</a:t>
              </a:r>
            </a:p>
            <a:p>
              <a:pPr algn="l">
                <a:lnSpc>
                  <a:spcPts val="3150"/>
                </a:lnSpc>
              </a:pPr>
              <a:r>
                <a:rPr lang="en-US" sz="2740" spc="-8">
                  <a:solidFill>
                    <a:srgbClr val="537C08"/>
                  </a:solidFill>
                  <a:latin typeface="Poppins" panose="00000500000000000000"/>
                  <a:ea typeface="Poppins" panose="00000500000000000000"/>
                  <a:cs typeface="Poppins" panose="00000500000000000000"/>
                  <a:sym typeface="Poppins" panose="00000500000000000000"/>
                </a:rPr>
                <a:t>1 folder</a:t>
              </a:r>
            </a:p>
          </p:txBody>
        </p:sp>
        <p:grpSp>
          <p:nvGrpSpPr>
            <p:cNvPr id="20" name="Group 20"/>
            <p:cNvGrpSpPr/>
            <p:nvPr/>
          </p:nvGrpSpPr>
          <p:grpSpPr>
            <a:xfrm>
              <a:off x="14473733" y="22879"/>
              <a:ext cx="7117549" cy="3785962"/>
              <a:chOff x="0" y="0"/>
              <a:chExt cx="1405936" cy="747844"/>
            </a:xfrm>
          </p:grpSpPr>
          <p:sp>
            <p:nvSpPr>
              <p:cNvPr id="21" name="Freeform 21"/>
              <p:cNvSpPr/>
              <p:nvPr/>
            </p:nvSpPr>
            <p:spPr>
              <a:xfrm>
                <a:off x="0" y="0"/>
                <a:ext cx="1405936" cy="747844"/>
              </a:xfrm>
              <a:custGeom>
                <a:avLst/>
                <a:gdLst/>
                <a:ahLst/>
                <a:cxnLst/>
                <a:rect l="l" t="t" r="r" b="b"/>
                <a:pathLst>
                  <a:path w="1405936" h="747844">
                    <a:moveTo>
                      <a:pt x="0" y="0"/>
                    </a:moveTo>
                    <a:lnTo>
                      <a:pt x="1405936" y="0"/>
                    </a:lnTo>
                    <a:lnTo>
                      <a:pt x="1405936" y="747844"/>
                    </a:lnTo>
                    <a:lnTo>
                      <a:pt x="0" y="747844"/>
                    </a:lnTo>
                    <a:close/>
                  </a:path>
                </a:pathLst>
              </a:custGeom>
              <a:solidFill>
                <a:srgbClr val="FFB000"/>
              </a:solidFill>
              <a:ln w="38100" cap="sq">
                <a:solidFill>
                  <a:srgbClr val="000000"/>
                </a:solidFill>
                <a:prstDash val="solid"/>
                <a:miter/>
              </a:ln>
            </p:spPr>
          </p:sp>
          <p:sp>
            <p:nvSpPr>
              <p:cNvPr id="22" name="TextBox 22"/>
              <p:cNvSpPr txBox="1"/>
              <p:nvPr/>
            </p:nvSpPr>
            <p:spPr>
              <a:xfrm>
                <a:off x="0" y="-57150"/>
                <a:ext cx="1405936" cy="804994"/>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4683997" y="269094"/>
              <a:ext cx="6512619" cy="1371974"/>
            </a:xfrm>
            <a:prstGeom prst="rect">
              <a:avLst/>
            </a:prstGeom>
          </p:spPr>
          <p:txBody>
            <a:bodyPr lIns="0" tIns="0" rIns="0" bIns="0" rtlCol="0" anchor="t">
              <a:spAutoFit/>
            </a:bodyPr>
            <a:lstStyle/>
            <a:p>
              <a:pPr algn="just">
                <a:lnSpc>
                  <a:spcPts val="1935"/>
                </a:lnSpc>
              </a:pPr>
              <a:r>
                <a:rPr lang="en-US" sz="1460" spc="51">
                  <a:solidFill>
                    <a:srgbClr val="935605"/>
                  </a:solidFill>
                  <a:latin typeface="Poppins" panose="00000500000000000000"/>
                  <a:ea typeface="Poppins" panose="00000500000000000000"/>
                  <a:cs typeface="Poppins" panose="00000500000000000000"/>
                  <a:sym typeface="Poppins" panose="00000500000000000000"/>
                </a:rPr>
                <a:t>Bagian Kepegawaian</a:t>
              </a:r>
            </a:p>
            <a:p>
              <a:pPr algn="r">
                <a:lnSpc>
                  <a:spcPts val="3175"/>
                </a:lnSpc>
              </a:pPr>
              <a:r>
                <a:rPr lang="en-US" sz="2400" spc="86">
                  <a:solidFill>
                    <a:srgbClr val="935605"/>
                  </a:solidFill>
                  <a:latin typeface="Poppins" panose="00000500000000000000"/>
                  <a:ea typeface="Poppins" panose="00000500000000000000"/>
                  <a:cs typeface="Poppins" panose="00000500000000000000"/>
                  <a:sym typeface="Poppins" panose="00000500000000000000"/>
                </a:rPr>
                <a:t>Series surat mutasi pegawai</a:t>
              </a:r>
            </a:p>
            <a:p>
              <a:pPr algn="r">
                <a:lnSpc>
                  <a:spcPts val="3220"/>
                </a:lnSpc>
              </a:pPr>
              <a:r>
                <a:rPr lang="en-US" sz="2430" spc="87">
                  <a:solidFill>
                    <a:srgbClr val="935605"/>
                  </a:solidFill>
                  <a:latin typeface="Poppins" panose="00000500000000000000"/>
                  <a:ea typeface="Poppins" panose="00000500000000000000"/>
                  <a:cs typeface="Poppins" panose="00000500000000000000"/>
                  <a:sym typeface="Poppins" panose="00000500000000000000"/>
                </a:rPr>
                <a:t>Asli</a:t>
              </a:r>
            </a:p>
          </p:txBody>
        </p:sp>
        <p:sp>
          <p:nvSpPr>
            <p:cNvPr id="24" name="TextBox 24"/>
            <p:cNvSpPr txBox="1"/>
            <p:nvPr/>
          </p:nvSpPr>
          <p:spPr>
            <a:xfrm>
              <a:off x="19288632" y="1894895"/>
              <a:ext cx="2171407" cy="1033792"/>
            </a:xfrm>
            <a:prstGeom prst="rect">
              <a:avLst/>
            </a:prstGeom>
          </p:spPr>
          <p:txBody>
            <a:bodyPr lIns="0" tIns="0" rIns="0" bIns="0" rtlCol="0" anchor="t">
              <a:spAutoFit/>
            </a:bodyPr>
            <a:lstStyle/>
            <a:p>
              <a:pPr algn="r">
                <a:lnSpc>
                  <a:spcPts val="3000"/>
                </a:lnSpc>
              </a:pPr>
              <a:r>
                <a:rPr lang="en-US" sz="2645" spc="52">
                  <a:solidFill>
                    <a:srgbClr val="935605"/>
                  </a:solidFill>
                  <a:latin typeface="Poppins" panose="00000500000000000000"/>
                  <a:ea typeface="Poppins" panose="00000500000000000000"/>
                  <a:cs typeface="Poppins" panose="00000500000000000000"/>
                  <a:sym typeface="Poppins" panose="00000500000000000000"/>
                </a:rPr>
                <a:t>1981-1986</a:t>
              </a:r>
            </a:p>
            <a:p>
              <a:pPr algn="r">
                <a:lnSpc>
                  <a:spcPts val="3000"/>
                </a:lnSpc>
              </a:pPr>
              <a:r>
                <a:rPr lang="en-US" sz="2645" spc="52">
                  <a:solidFill>
                    <a:srgbClr val="935605"/>
                  </a:solidFill>
                  <a:latin typeface="Poppins" panose="00000500000000000000"/>
                  <a:ea typeface="Poppins" panose="00000500000000000000"/>
                  <a:cs typeface="Poppins" panose="00000500000000000000"/>
                  <a:sym typeface="Poppins" panose="00000500000000000000"/>
                </a:rPr>
                <a:t>3 folder</a:t>
              </a:r>
            </a:p>
          </p:txBody>
        </p:sp>
        <p:sp>
          <p:nvSpPr>
            <p:cNvPr id="25" name="TextBox 25"/>
            <p:cNvSpPr txBox="1"/>
            <p:nvPr/>
          </p:nvSpPr>
          <p:spPr>
            <a:xfrm>
              <a:off x="-350534" y="3097107"/>
              <a:ext cx="4108873" cy="604520"/>
            </a:xfrm>
            <a:prstGeom prst="rect">
              <a:avLst/>
            </a:prstGeom>
          </p:spPr>
          <p:txBody>
            <a:bodyPr lIns="0" tIns="0" rIns="0" bIns="0" rtlCol="0" anchor="t">
              <a:noAutofit/>
            </a:bodyPr>
            <a:lstStyle/>
            <a:p>
              <a:pPr algn="ctr">
                <a:lnSpc>
                  <a:spcPts val="3800"/>
                </a:lnSpc>
              </a:pPr>
              <a:r>
                <a:rPr lang="en-US" sz="2715" spc="-51">
                  <a:solidFill>
                    <a:srgbClr val="145769"/>
                  </a:solidFill>
                  <a:latin typeface="Poppins" panose="00000500000000000000"/>
                  <a:ea typeface="Poppins" panose="00000500000000000000"/>
                  <a:cs typeface="Poppins" panose="00000500000000000000"/>
                  <a:sym typeface="Poppins" panose="00000500000000000000"/>
                </a:rPr>
                <a:t>NB: Arsip rapuh</a:t>
              </a:r>
            </a:p>
          </p:txBody>
        </p:sp>
        <p:sp>
          <p:nvSpPr>
            <p:cNvPr id="26" name="TextBox 26"/>
            <p:cNvSpPr txBox="1"/>
            <p:nvPr/>
          </p:nvSpPr>
          <p:spPr>
            <a:xfrm>
              <a:off x="7727149" y="3076257"/>
              <a:ext cx="3377337" cy="614493"/>
            </a:xfrm>
            <a:prstGeom prst="rect">
              <a:avLst/>
            </a:prstGeom>
          </p:spPr>
          <p:txBody>
            <a:bodyPr lIns="0" tIns="0" rIns="0" bIns="0" rtlCol="0" anchor="t">
              <a:spAutoFit/>
            </a:bodyPr>
            <a:lstStyle/>
            <a:p>
              <a:pPr algn="ctr">
                <a:lnSpc>
                  <a:spcPts val="3760"/>
                </a:lnSpc>
              </a:pPr>
              <a:r>
                <a:rPr lang="en-US" sz="2685" spc="-24">
                  <a:solidFill>
                    <a:srgbClr val="537C08"/>
                  </a:solidFill>
                  <a:latin typeface="Poppins" panose="00000500000000000000"/>
                  <a:ea typeface="Poppins" panose="00000500000000000000"/>
                  <a:cs typeface="Poppins" panose="00000500000000000000"/>
                  <a:sym typeface="Poppins" panose="00000500000000000000"/>
                </a:rPr>
                <a:t>NB: Arsip rapuh</a:t>
              </a:r>
            </a:p>
          </p:txBody>
        </p:sp>
        <p:sp>
          <p:nvSpPr>
            <p:cNvPr id="27" name="TextBox 27"/>
            <p:cNvSpPr txBox="1"/>
            <p:nvPr/>
          </p:nvSpPr>
          <p:spPr>
            <a:xfrm>
              <a:off x="14964016" y="3083284"/>
              <a:ext cx="3114675" cy="544195"/>
            </a:xfrm>
            <a:prstGeom prst="rect">
              <a:avLst/>
            </a:prstGeom>
          </p:spPr>
          <p:txBody>
            <a:bodyPr lIns="0" tIns="0" rIns="0" bIns="0" rtlCol="0" anchor="t">
              <a:spAutoFit/>
            </a:bodyPr>
            <a:lstStyle/>
            <a:p>
              <a:pPr algn="ctr">
                <a:lnSpc>
                  <a:spcPts val="3360"/>
                </a:lnSpc>
              </a:pPr>
              <a:r>
                <a:rPr lang="en-US" sz="2400" spc="16">
                  <a:solidFill>
                    <a:srgbClr val="935605"/>
                  </a:solidFill>
                  <a:latin typeface="Poppins" panose="00000500000000000000"/>
                  <a:ea typeface="Poppins" panose="00000500000000000000"/>
                  <a:cs typeface="Poppins" panose="00000500000000000000"/>
                  <a:sym typeface="Poppins" panose="00000500000000000000"/>
                </a:rPr>
                <a:t>NB: Arsip rapuh</a:t>
              </a:r>
            </a:p>
          </p:txBody>
        </p:sp>
        <p:grpSp>
          <p:nvGrpSpPr>
            <p:cNvPr id="28" name="Group 28"/>
            <p:cNvGrpSpPr/>
            <p:nvPr/>
          </p:nvGrpSpPr>
          <p:grpSpPr>
            <a:xfrm>
              <a:off x="3558774" y="3924402"/>
              <a:ext cx="7117549" cy="3785962"/>
              <a:chOff x="0" y="0"/>
              <a:chExt cx="1405936" cy="747844"/>
            </a:xfrm>
          </p:grpSpPr>
          <p:sp>
            <p:nvSpPr>
              <p:cNvPr id="29" name="Freeform 29"/>
              <p:cNvSpPr/>
              <p:nvPr/>
            </p:nvSpPr>
            <p:spPr>
              <a:xfrm>
                <a:off x="0" y="0"/>
                <a:ext cx="1405936" cy="747844"/>
              </a:xfrm>
              <a:custGeom>
                <a:avLst/>
                <a:gdLst/>
                <a:ahLst/>
                <a:cxnLst/>
                <a:rect l="l" t="t" r="r" b="b"/>
                <a:pathLst>
                  <a:path w="1405936" h="747844">
                    <a:moveTo>
                      <a:pt x="0" y="0"/>
                    </a:moveTo>
                    <a:lnTo>
                      <a:pt x="1405936" y="0"/>
                    </a:lnTo>
                    <a:lnTo>
                      <a:pt x="1405936" y="747844"/>
                    </a:lnTo>
                    <a:lnTo>
                      <a:pt x="0" y="747844"/>
                    </a:lnTo>
                    <a:close/>
                  </a:path>
                </a:pathLst>
              </a:custGeom>
              <a:solidFill>
                <a:srgbClr val="FCB59E"/>
              </a:solidFill>
              <a:ln w="38100" cap="sq">
                <a:solidFill>
                  <a:srgbClr val="000000"/>
                </a:solidFill>
                <a:prstDash val="solid"/>
                <a:miter/>
              </a:ln>
            </p:spPr>
          </p:sp>
          <p:sp>
            <p:nvSpPr>
              <p:cNvPr id="30" name="TextBox 30"/>
              <p:cNvSpPr txBox="1"/>
              <p:nvPr/>
            </p:nvSpPr>
            <p:spPr>
              <a:xfrm>
                <a:off x="0" y="-57150"/>
                <a:ext cx="1405936" cy="804994"/>
              </a:xfrm>
              <a:prstGeom prst="rect">
                <a:avLst/>
              </a:prstGeom>
            </p:spPr>
            <p:txBody>
              <a:bodyPr lIns="50800" tIns="50800" rIns="50800" bIns="50800" rtlCol="0" anchor="ctr"/>
              <a:lstStyle/>
              <a:p>
                <a:pPr algn="ctr">
                  <a:lnSpc>
                    <a:spcPts val="2660"/>
                  </a:lnSpc>
                </a:pPr>
                <a:endParaRPr/>
              </a:p>
            </p:txBody>
          </p:sp>
        </p:grpSp>
        <p:sp>
          <p:nvSpPr>
            <p:cNvPr id="31" name="TextBox 31"/>
            <p:cNvSpPr txBox="1"/>
            <p:nvPr/>
          </p:nvSpPr>
          <p:spPr>
            <a:xfrm>
              <a:off x="4037739" y="4052147"/>
              <a:ext cx="5878406" cy="397087"/>
            </a:xfrm>
            <a:prstGeom prst="rect">
              <a:avLst/>
            </a:prstGeom>
          </p:spPr>
          <p:txBody>
            <a:bodyPr lIns="0" tIns="0" rIns="0" bIns="0" rtlCol="0" anchor="t">
              <a:noAutofit/>
            </a:bodyPr>
            <a:lstStyle/>
            <a:p>
              <a:pPr algn="ctr">
                <a:lnSpc>
                  <a:spcPts val="3370"/>
                </a:lnSpc>
              </a:pPr>
              <a:r>
                <a:rPr lang="en-US" sz="2405" spc="26">
                  <a:solidFill>
                    <a:srgbClr val="7A3E2A"/>
                  </a:solidFill>
                  <a:latin typeface="Poppins" panose="00000500000000000000"/>
                  <a:ea typeface="Poppins" panose="00000500000000000000"/>
                  <a:cs typeface="Poppins" panose="00000500000000000000"/>
                  <a:sym typeface="Poppins" panose="00000500000000000000"/>
                </a:rPr>
                <a:t>Bagian Kepegawaian</a:t>
              </a:r>
            </a:p>
          </p:txBody>
        </p:sp>
        <p:sp>
          <p:nvSpPr>
            <p:cNvPr id="32" name="TextBox 32"/>
            <p:cNvSpPr txBox="1"/>
            <p:nvPr/>
          </p:nvSpPr>
          <p:spPr>
            <a:xfrm>
              <a:off x="9863005" y="4003746"/>
              <a:ext cx="503470" cy="541392"/>
            </a:xfrm>
            <a:prstGeom prst="rect">
              <a:avLst/>
            </a:prstGeom>
          </p:spPr>
          <p:txBody>
            <a:bodyPr lIns="0" tIns="0" rIns="0" bIns="0" rtlCol="0" anchor="t">
              <a:spAutoFit/>
            </a:bodyPr>
            <a:lstStyle/>
            <a:p>
              <a:pPr algn="ctr">
                <a:lnSpc>
                  <a:spcPts val="3365"/>
                </a:lnSpc>
              </a:pPr>
              <a:r>
                <a:rPr lang="en-US" sz="2405">
                  <a:solidFill>
                    <a:srgbClr val="7A3E2A"/>
                  </a:solidFill>
                  <a:latin typeface="Poppins" panose="00000500000000000000"/>
                  <a:ea typeface="Poppins" panose="00000500000000000000"/>
                  <a:cs typeface="Poppins" panose="00000500000000000000"/>
                  <a:sym typeface="Poppins" panose="00000500000000000000"/>
                </a:rPr>
                <a:t>R4</a:t>
              </a:r>
            </a:p>
          </p:txBody>
        </p:sp>
        <p:grpSp>
          <p:nvGrpSpPr>
            <p:cNvPr id="33" name="Group 33"/>
            <p:cNvGrpSpPr/>
            <p:nvPr/>
          </p:nvGrpSpPr>
          <p:grpSpPr>
            <a:xfrm>
              <a:off x="10981123" y="3924402"/>
              <a:ext cx="7117549" cy="3785962"/>
              <a:chOff x="0" y="0"/>
              <a:chExt cx="1405936" cy="747844"/>
            </a:xfrm>
          </p:grpSpPr>
          <p:sp>
            <p:nvSpPr>
              <p:cNvPr id="34" name="Freeform 34"/>
              <p:cNvSpPr/>
              <p:nvPr/>
            </p:nvSpPr>
            <p:spPr>
              <a:xfrm>
                <a:off x="0" y="0"/>
                <a:ext cx="1405936" cy="747844"/>
              </a:xfrm>
              <a:custGeom>
                <a:avLst/>
                <a:gdLst/>
                <a:ahLst/>
                <a:cxnLst/>
                <a:rect l="l" t="t" r="r" b="b"/>
                <a:pathLst>
                  <a:path w="1405936" h="747844">
                    <a:moveTo>
                      <a:pt x="0" y="0"/>
                    </a:moveTo>
                    <a:lnTo>
                      <a:pt x="1405936" y="0"/>
                    </a:lnTo>
                    <a:lnTo>
                      <a:pt x="1405936" y="747844"/>
                    </a:lnTo>
                    <a:lnTo>
                      <a:pt x="0" y="747844"/>
                    </a:lnTo>
                    <a:close/>
                  </a:path>
                </a:pathLst>
              </a:custGeom>
              <a:solidFill>
                <a:srgbClr val="C3C5BB"/>
              </a:solidFill>
              <a:ln w="38100" cap="sq">
                <a:solidFill>
                  <a:srgbClr val="000000"/>
                </a:solidFill>
                <a:prstDash val="solid"/>
                <a:miter/>
              </a:ln>
            </p:spPr>
          </p:sp>
          <p:sp>
            <p:nvSpPr>
              <p:cNvPr id="35" name="TextBox 35"/>
              <p:cNvSpPr txBox="1"/>
              <p:nvPr/>
            </p:nvSpPr>
            <p:spPr>
              <a:xfrm>
                <a:off x="0" y="-57150"/>
                <a:ext cx="1405936" cy="804994"/>
              </a:xfrm>
              <a:prstGeom prst="rect">
                <a:avLst/>
              </a:prstGeom>
            </p:spPr>
            <p:txBody>
              <a:bodyPr lIns="50800" tIns="50800" rIns="50800" bIns="50800" rtlCol="0" anchor="ctr"/>
              <a:lstStyle/>
              <a:p>
                <a:pPr algn="ctr">
                  <a:lnSpc>
                    <a:spcPts val="2660"/>
                  </a:lnSpc>
                </a:pPr>
                <a:endParaRPr/>
              </a:p>
            </p:txBody>
          </p:sp>
        </p:grpSp>
        <p:sp>
          <p:nvSpPr>
            <p:cNvPr id="36" name="TextBox 36"/>
            <p:cNvSpPr txBox="1"/>
            <p:nvPr/>
          </p:nvSpPr>
          <p:spPr>
            <a:xfrm>
              <a:off x="11263473" y="4073096"/>
              <a:ext cx="6552850" cy="1002663"/>
            </a:xfrm>
            <a:prstGeom prst="rect">
              <a:avLst/>
            </a:prstGeom>
          </p:spPr>
          <p:txBody>
            <a:bodyPr lIns="0" tIns="0" rIns="0" bIns="0" rtlCol="0" anchor="t">
              <a:spAutoFit/>
            </a:bodyPr>
            <a:lstStyle/>
            <a:p>
              <a:pPr algn="just">
                <a:lnSpc>
                  <a:spcPts val="2995"/>
                </a:lnSpc>
              </a:pPr>
              <a:r>
                <a:rPr lang="en-US" sz="2345" spc="63">
                  <a:solidFill>
                    <a:srgbClr val="495D53"/>
                  </a:solidFill>
                  <a:latin typeface="Poppins" panose="00000500000000000000"/>
                  <a:ea typeface="Poppins" panose="00000500000000000000"/>
                  <a:cs typeface="Poppins" panose="00000500000000000000"/>
                  <a:sym typeface="Poppins" panose="00000500000000000000"/>
                </a:rPr>
                <a:t>Bagian Kepegawaian            R5</a:t>
              </a:r>
            </a:p>
            <a:p>
              <a:pPr algn="just">
                <a:lnSpc>
                  <a:spcPts val="2995"/>
                </a:lnSpc>
              </a:pPr>
              <a:r>
                <a:rPr lang="en-US" sz="2345" spc="63">
                  <a:solidFill>
                    <a:srgbClr val="495D53"/>
                  </a:solidFill>
                  <a:latin typeface="Poppins" panose="00000500000000000000"/>
                  <a:ea typeface="Poppins" panose="00000500000000000000"/>
                  <a:cs typeface="Poppins" panose="00000500000000000000"/>
                  <a:sym typeface="Poppins" panose="00000500000000000000"/>
                </a:rPr>
                <a:t>Series surat mutasi pegawai</a:t>
              </a:r>
            </a:p>
          </p:txBody>
        </p:sp>
        <p:sp>
          <p:nvSpPr>
            <p:cNvPr id="37" name="TextBox 37"/>
            <p:cNvSpPr txBox="1"/>
            <p:nvPr/>
          </p:nvSpPr>
          <p:spPr>
            <a:xfrm>
              <a:off x="3708386" y="4445847"/>
              <a:ext cx="6446520" cy="916940"/>
            </a:xfrm>
            <a:prstGeom prst="rect">
              <a:avLst/>
            </a:prstGeom>
          </p:spPr>
          <p:txBody>
            <a:bodyPr lIns="0" tIns="0" rIns="0" bIns="0" rtlCol="0" anchor="t">
              <a:noAutofit/>
            </a:bodyPr>
            <a:lstStyle/>
            <a:p>
              <a:pPr algn="ctr">
                <a:lnSpc>
                  <a:spcPts val="3460"/>
                </a:lnSpc>
              </a:pPr>
              <a:r>
                <a:rPr lang="en-US" sz="2470" spc="66">
                  <a:solidFill>
                    <a:srgbClr val="7A3E2A"/>
                  </a:solidFill>
                  <a:latin typeface="Poppins" panose="00000500000000000000"/>
                  <a:ea typeface="Poppins" panose="00000500000000000000"/>
                  <a:cs typeface="Poppins" panose="00000500000000000000"/>
                  <a:sym typeface="Poppins" panose="00000500000000000000"/>
                </a:rPr>
                <a:t>Series surat Mutasi pegawai</a:t>
              </a:r>
            </a:p>
          </p:txBody>
        </p:sp>
        <p:sp>
          <p:nvSpPr>
            <p:cNvPr id="38" name="TextBox 38"/>
            <p:cNvSpPr txBox="1"/>
            <p:nvPr/>
          </p:nvSpPr>
          <p:spPr>
            <a:xfrm>
              <a:off x="7486056" y="5278407"/>
              <a:ext cx="2164496" cy="1646607"/>
            </a:xfrm>
            <a:prstGeom prst="rect">
              <a:avLst/>
            </a:prstGeom>
          </p:spPr>
          <p:txBody>
            <a:bodyPr lIns="0" tIns="0" rIns="0" bIns="0" rtlCol="0" anchor="t">
              <a:spAutoFit/>
            </a:bodyPr>
            <a:lstStyle/>
            <a:p>
              <a:pPr algn="l">
                <a:lnSpc>
                  <a:spcPts val="3280"/>
                </a:lnSpc>
              </a:pPr>
              <a:r>
                <a:rPr lang="en-US" sz="2700" spc="21">
                  <a:solidFill>
                    <a:srgbClr val="7A3E2A"/>
                  </a:solidFill>
                  <a:latin typeface="Poppins" panose="00000500000000000000"/>
                  <a:ea typeface="Poppins" panose="00000500000000000000"/>
                  <a:cs typeface="Poppins" panose="00000500000000000000"/>
                  <a:sym typeface="Poppins" panose="00000500000000000000"/>
                </a:rPr>
                <a:t>Asli</a:t>
              </a:r>
            </a:p>
            <a:p>
              <a:pPr algn="l">
                <a:lnSpc>
                  <a:spcPts val="3280"/>
                </a:lnSpc>
              </a:pPr>
              <a:r>
                <a:rPr lang="en-US" sz="2700" spc="21">
                  <a:solidFill>
                    <a:srgbClr val="7A3E2A"/>
                  </a:solidFill>
                  <a:latin typeface="Poppins" panose="00000500000000000000"/>
                  <a:ea typeface="Poppins" panose="00000500000000000000"/>
                  <a:cs typeface="Poppins" panose="00000500000000000000"/>
                  <a:sym typeface="Poppins" panose="00000500000000000000"/>
                </a:rPr>
                <a:t>1990-1991</a:t>
              </a:r>
            </a:p>
            <a:p>
              <a:pPr algn="l">
                <a:lnSpc>
                  <a:spcPts val="3280"/>
                </a:lnSpc>
              </a:pPr>
              <a:r>
                <a:rPr lang="en-US" sz="2700" spc="21">
                  <a:solidFill>
                    <a:srgbClr val="7A3E2A"/>
                  </a:solidFill>
                  <a:latin typeface="Poppins" panose="00000500000000000000"/>
                  <a:ea typeface="Poppins" panose="00000500000000000000"/>
                  <a:cs typeface="Poppins" panose="00000500000000000000"/>
                  <a:sym typeface="Poppins" panose="00000500000000000000"/>
                </a:rPr>
                <a:t>1 folder</a:t>
              </a:r>
            </a:p>
          </p:txBody>
        </p:sp>
        <p:sp>
          <p:nvSpPr>
            <p:cNvPr id="39" name="TextBox 39"/>
            <p:cNvSpPr txBox="1"/>
            <p:nvPr/>
          </p:nvSpPr>
          <p:spPr>
            <a:xfrm>
              <a:off x="14910107" y="5141129"/>
              <a:ext cx="2230148" cy="1599125"/>
            </a:xfrm>
            <a:prstGeom prst="rect">
              <a:avLst/>
            </a:prstGeom>
          </p:spPr>
          <p:txBody>
            <a:bodyPr lIns="0" tIns="0" rIns="0" bIns="0" rtlCol="0" anchor="t">
              <a:spAutoFit/>
            </a:bodyPr>
            <a:lstStyle/>
            <a:p>
              <a:pPr algn="l">
                <a:lnSpc>
                  <a:spcPts val="3185"/>
                </a:lnSpc>
              </a:pPr>
              <a:r>
                <a:rPr lang="en-US" sz="2560" spc="76">
                  <a:solidFill>
                    <a:srgbClr val="495D53"/>
                  </a:solidFill>
                  <a:latin typeface="Poppins" panose="00000500000000000000"/>
                  <a:ea typeface="Poppins" panose="00000500000000000000"/>
                  <a:cs typeface="Poppins" panose="00000500000000000000"/>
                  <a:sym typeface="Poppins" panose="00000500000000000000"/>
                </a:rPr>
                <a:t>Asli</a:t>
              </a:r>
            </a:p>
            <a:p>
              <a:pPr algn="l">
                <a:lnSpc>
                  <a:spcPts val="3185"/>
                </a:lnSpc>
              </a:pPr>
              <a:r>
                <a:rPr lang="en-US" sz="2560" spc="76">
                  <a:solidFill>
                    <a:srgbClr val="495D53"/>
                  </a:solidFill>
                  <a:latin typeface="Poppins" panose="00000500000000000000"/>
                  <a:ea typeface="Poppins" panose="00000500000000000000"/>
                  <a:cs typeface="Poppins" panose="00000500000000000000"/>
                  <a:sym typeface="Poppins" panose="00000500000000000000"/>
                </a:rPr>
                <a:t>1992-1993</a:t>
              </a:r>
            </a:p>
            <a:p>
              <a:pPr algn="l">
                <a:lnSpc>
                  <a:spcPts val="3185"/>
                </a:lnSpc>
              </a:pPr>
              <a:r>
                <a:rPr lang="en-US" sz="2560" spc="76">
                  <a:solidFill>
                    <a:srgbClr val="495D53"/>
                  </a:solidFill>
                  <a:latin typeface="Poppins" panose="00000500000000000000"/>
                  <a:ea typeface="Poppins" panose="00000500000000000000"/>
                  <a:cs typeface="Poppins" panose="00000500000000000000"/>
                  <a:sym typeface="Poppins" panose="00000500000000000000"/>
                </a:rPr>
                <a:t>1 folder</a:t>
              </a:r>
            </a:p>
          </p:txBody>
        </p:sp>
        <p:sp>
          <p:nvSpPr>
            <p:cNvPr id="40" name="TextBox 40"/>
            <p:cNvSpPr txBox="1"/>
            <p:nvPr/>
          </p:nvSpPr>
          <p:spPr>
            <a:xfrm>
              <a:off x="4072270" y="6925422"/>
              <a:ext cx="3114675" cy="544195"/>
            </a:xfrm>
            <a:prstGeom prst="rect">
              <a:avLst/>
            </a:prstGeom>
          </p:spPr>
          <p:txBody>
            <a:bodyPr lIns="0" tIns="0" rIns="0" bIns="0" rtlCol="0" anchor="t">
              <a:spAutoFit/>
            </a:bodyPr>
            <a:lstStyle/>
            <a:p>
              <a:pPr algn="ctr">
                <a:lnSpc>
                  <a:spcPts val="3360"/>
                </a:lnSpc>
              </a:pPr>
              <a:r>
                <a:rPr lang="en-US" sz="2400" spc="16">
                  <a:solidFill>
                    <a:srgbClr val="935605"/>
                  </a:solidFill>
                  <a:latin typeface="Poppins" panose="00000500000000000000"/>
                  <a:ea typeface="Poppins" panose="00000500000000000000"/>
                  <a:cs typeface="Poppins" panose="00000500000000000000"/>
                  <a:sym typeface="Poppins" panose="00000500000000000000"/>
                </a:rPr>
                <a:t>NB: Arsip rapuh</a:t>
              </a:r>
            </a:p>
          </p:txBody>
        </p:sp>
        <p:sp>
          <p:nvSpPr>
            <p:cNvPr id="41" name="TextBox 41"/>
            <p:cNvSpPr txBox="1"/>
            <p:nvPr/>
          </p:nvSpPr>
          <p:spPr>
            <a:xfrm>
              <a:off x="11359058" y="6925422"/>
              <a:ext cx="3114675" cy="544195"/>
            </a:xfrm>
            <a:prstGeom prst="rect">
              <a:avLst/>
            </a:prstGeom>
          </p:spPr>
          <p:txBody>
            <a:bodyPr lIns="0" tIns="0" rIns="0" bIns="0" rtlCol="0" anchor="t">
              <a:spAutoFit/>
            </a:bodyPr>
            <a:lstStyle/>
            <a:p>
              <a:pPr algn="ctr">
                <a:lnSpc>
                  <a:spcPts val="3360"/>
                </a:lnSpc>
              </a:pPr>
              <a:r>
                <a:rPr lang="en-US" sz="2400" spc="16">
                  <a:solidFill>
                    <a:srgbClr val="935605"/>
                  </a:solidFill>
                  <a:latin typeface="Poppins" panose="00000500000000000000"/>
                  <a:ea typeface="Poppins" panose="00000500000000000000"/>
                  <a:cs typeface="Poppins" panose="00000500000000000000"/>
                  <a:sym typeface="Poppins" panose="00000500000000000000"/>
                </a:rPr>
                <a:t>NB: Arsip rapuh</a:t>
              </a:r>
            </a:p>
          </p:txBody>
        </p:sp>
      </p:grpSp>
      <p:sp>
        <p:nvSpPr>
          <p:cNvPr id="42" name="TextBox 42"/>
          <p:cNvSpPr txBox="1"/>
          <p:nvPr/>
        </p:nvSpPr>
        <p:spPr>
          <a:xfrm>
            <a:off x="16509346" y="3567390"/>
            <a:ext cx="395134" cy="423626"/>
          </a:xfrm>
          <a:prstGeom prst="rect">
            <a:avLst/>
          </a:prstGeom>
        </p:spPr>
        <p:txBody>
          <a:bodyPr lIns="0" tIns="0" rIns="0" bIns="0" rtlCol="0" anchor="t">
            <a:spAutoFit/>
          </a:bodyPr>
          <a:lstStyle/>
          <a:p>
            <a:pPr algn="ctr">
              <a:lnSpc>
                <a:spcPts val="3155"/>
              </a:lnSpc>
            </a:pPr>
            <a:r>
              <a:rPr lang="en-US" sz="2255">
                <a:solidFill>
                  <a:srgbClr val="935605"/>
                </a:solidFill>
                <a:latin typeface="Arial" panose="020B0604020202020204"/>
                <a:ea typeface="Arial" panose="020B0604020202020204"/>
                <a:cs typeface="Arial" panose="020B0604020202020204"/>
                <a:sym typeface="Arial" panose="020B0604020202020204"/>
              </a:rPr>
              <a:t>R3</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714138" y="1532066"/>
            <a:ext cx="6323526" cy="15888"/>
          </a:xfrm>
          <a:prstGeom prst="line">
            <a:avLst/>
          </a:prstGeom>
          <a:ln w="152400" cap="flat">
            <a:solidFill>
              <a:srgbClr val="C6E648"/>
            </a:solidFill>
            <a:prstDash val="solid"/>
            <a:headEnd type="none" w="sm" len="sm"/>
            <a:tailEnd type="none" w="sm" len="sm"/>
          </a:ln>
        </p:spPr>
      </p:sp>
      <p:sp>
        <p:nvSpPr>
          <p:cNvPr id="3" name="Freeform 3"/>
          <p:cNvSpPr/>
          <p:nvPr/>
        </p:nvSpPr>
        <p:spPr>
          <a:xfrm>
            <a:off x="13269155" y="357396"/>
            <a:ext cx="4631007" cy="3233720"/>
          </a:xfrm>
          <a:custGeom>
            <a:avLst/>
            <a:gdLst/>
            <a:ahLst/>
            <a:cxnLst/>
            <a:rect l="l" t="t" r="r" b="b"/>
            <a:pathLst>
              <a:path w="4631007" h="3233720">
                <a:moveTo>
                  <a:pt x="0" y="0"/>
                </a:moveTo>
                <a:lnTo>
                  <a:pt x="4631006" y="0"/>
                </a:lnTo>
                <a:lnTo>
                  <a:pt x="4631006" y="3233720"/>
                </a:lnTo>
                <a:lnTo>
                  <a:pt x="0" y="3233720"/>
                </a:lnTo>
                <a:lnTo>
                  <a:pt x="0" y="0"/>
                </a:lnTo>
                <a:close/>
              </a:path>
            </a:pathLst>
          </a:custGeom>
          <a:blipFill>
            <a:blip r:embed="rId2" cstate="print"/>
            <a:stretch>
              <a:fillRect/>
            </a:stretch>
          </a:blipFill>
        </p:spPr>
      </p:sp>
      <p:graphicFrame>
        <p:nvGraphicFramePr>
          <p:cNvPr id="4" name="Table 4"/>
          <p:cNvGraphicFramePr>
            <a:graphicFrameLocks noGrp="1"/>
          </p:cNvGraphicFramePr>
          <p:nvPr/>
        </p:nvGraphicFramePr>
        <p:xfrm>
          <a:off x="780763" y="3733991"/>
          <a:ext cx="16837089" cy="6046205"/>
        </p:xfrm>
        <a:graphic>
          <a:graphicData uri="http://schemas.openxmlformats.org/drawingml/2006/table">
            <a:tbl>
              <a:tblPr/>
              <a:tblGrid>
                <a:gridCol w="2147384"/>
                <a:gridCol w="3368688"/>
                <a:gridCol w="3222775"/>
                <a:gridCol w="2693236"/>
                <a:gridCol w="2302074"/>
                <a:gridCol w="3102932"/>
              </a:tblGrid>
              <a:tr h="1054241">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NO ARSIP</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solidFill>
                      <a:srgbClr val="C6E648"/>
                    </a:solidFill>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KODE KLASIFIKASI</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solidFill>
                      <a:srgbClr val="C6E648"/>
                    </a:solidFill>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URAIAN INFORMASI ARSIP</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solidFill>
                      <a:srgbClr val="C6E648"/>
                    </a:solidFill>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KURUN WAKTU</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solidFill>
                      <a:srgbClr val="C6E648"/>
                    </a:solidFill>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JUMLAH</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solidFill>
                      <a:srgbClr val="C6E648"/>
                    </a:solidFill>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KET</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solidFill>
                      <a:srgbClr val="C6E648"/>
                    </a:solidFill>
                  </a:tcPr>
                </a:tc>
              </a:tr>
              <a:tr h="1054241">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ADMINISTRASI PEGAWAI</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r>
              <a:tr h="661048">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1</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KP.01.01</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Cuti Pegawai</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1981-1986</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6 Folder</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bok 1</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r>
              <a:tr h="661048">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2</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KP.03.00</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Cuti Pegawai</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1987-1989</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1 Folder</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box 1</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r>
              <a:tr h="661048">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MUTASI PEGAWAI</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r>
              <a:tr h="661048">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3</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KP.04.00</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Mutasi Pegawai</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1981-1986</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1 Folder</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bok 1</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r>
              <a:tr h="661048">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4</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KP.04.00</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Mutasi Pegawai</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1987-1989</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1 Folder</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bok 1</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r>
              <a:tr h="632483">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5</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KP.04.00</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r>
                        <a:rPr lang="en-US" sz="2100" b="1">
                          <a:solidFill>
                            <a:srgbClr val="000000"/>
                          </a:solidFill>
                          <a:latin typeface="Poppins Bold" panose="00000800000000000000"/>
                          <a:ea typeface="Poppins Bold" panose="00000800000000000000"/>
                          <a:cs typeface="Poppins Bold" panose="00000800000000000000"/>
                          <a:sym typeface="Poppins Bold" panose="00000800000000000000"/>
                        </a:rPr>
                        <a:t>Mutasi Pegawai</a:t>
                      </a: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c>
                  <a:txBody>
                    <a:bodyPr/>
                    <a:lstStyle/>
                    <a:p>
                      <a:pPr algn="ctr">
                        <a:lnSpc>
                          <a:spcPts val="2940"/>
                        </a:lnSpc>
                        <a:defRPr/>
                      </a:pPr>
                      <a:endParaRPr lang="en-US" sz="1100"/>
                    </a:p>
                  </a:txBody>
                  <a:tcPr marL="0" marR="0" marT="0" marB="0">
                    <a:lnL w="38100" cap="flat" cmpd="sng" algn="ctr">
                      <a:solidFill>
                        <a:srgbClr val="C3C5BB"/>
                      </a:solidFill>
                      <a:prstDash val="solid"/>
                      <a:round/>
                      <a:headEnd type="none" w="med" len="med"/>
                      <a:tailEnd type="none" w="med" len="med"/>
                    </a:lnL>
                    <a:lnR w="38100" cap="flat" cmpd="sng" algn="ctr">
                      <a:solidFill>
                        <a:srgbClr val="C3C5BB"/>
                      </a:solidFill>
                      <a:prstDash val="solid"/>
                      <a:round/>
                      <a:headEnd type="none" w="med" len="med"/>
                      <a:tailEnd type="none" w="med" len="med"/>
                    </a:lnR>
                    <a:lnT w="38100" cap="flat" cmpd="sng" algn="ctr">
                      <a:solidFill>
                        <a:srgbClr val="C3C5BB"/>
                      </a:solidFill>
                      <a:prstDash val="solid"/>
                      <a:round/>
                      <a:headEnd type="none" w="med" len="med"/>
                      <a:tailEnd type="none" w="med" len="med"/>
                    </a:lnT>
                    <a:lnB w="38100" cap="flat" cmpd="sng" algn="ctr">
                      <a:solidFill>
                        <a:srgbClr val="C3C5BB"/>
                      </a:solidFill>
                      <a:prstDash val="solid"/>
                      <a:round/>
                      <a:headEnd type="none" w="med" len="med"/>
                      <a:tailEnd type="none" w="med" len="med"/>
                    </a:lnB>
                  </a:tcPr>
                </a:tc>
              </a:tr>
            </a:tbl>
          </a:graphicData>
        </a:graphic>
      </p:graphicFrame>
      <p:sp>
        <p:nvSpPr>
          <p:cNvPr id="5" name="TextBox 5"/>
          <p:cNvSpPr txBox="1"/>
          <p:nvPr/>
        </p:nvSpPr>
        <p:spPr>
          <a:xfrm>
            <a:off x="713799" y="595439"/>
            <a:ext cx="11053119" cy="803910"/>
          </a:xfrm>
          <a:prstGeom prst="rect">
            <a:avLst/>
          </a:prstGeom>
        </p:spPr>
        <p:txBody>
          <a:bodyPr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PEMBUATAN DAFTAR ARSIP</a:t>
            </a:r>
          </a:p>
        </p:txBody>
      </p:sp>
      <p:sp>
        <p:nvSpPr>
          <p:cNvPr id="6" name="TextBox 6"/>
          <p:cNvSpPr txBox="1"/>
          <p:nvPr/>
        </p:nvSpPr>
        <p:spPr>
          <a:xfrm>
            <a:off x="780763" y="1760850"/>
            <a:ext cx="10198100" cy="373151"/>
          </a:xfrm>
          <a:prstGeom prst="rect">
            <a:avLst/>
          </a:prstGeom>
        </p:spPr>
        <p:txBody>
          <a:bodyPr lIns="0" tIns="0" rIns="0" bIns="0" rtlCol="0" anchor="t">
            <a:spAutoFit/>
          </a:bodyPr>
          <a:lstStyle/>
          <a:p>
            <a:pPr algn="l">
              <a:lnSpc>
                <a:spcPts val="2715"/>
              </a:lnSpc>
            </a:pPr>
            <a:r>
              <a:rPr lang="en-US" sz="2400" spc="21">
                <a:solidFill>
                  <a:srgbClr val="000000"/>
                </a:solidFill>
                <a:latin typeface="Poppins" panose="00000500000000000000"/>
                <a:ea typeface="Poppins" panose="00000500000000000000"/>
                <a:cs typeface="Poppins" panose="00000500000000000000"/>
                <a:sym typeface="Poppins" panose="00000500000000000000"/>
              </a:rPr>
              <a:t>HASIL AKHIR PROSES PENATAAN ARSIP ADALAH BERUPA DAFTAR ARSIP</a:t>
            </a:r>
          </a:p>
        </p:txBody>
      </p:sp>
      <p:sp>
        <p:nvSpPr>
          <p:cNvPr id="7" name="TextBox 7"/>
          <p:cNvSpPr txBox="1"/>
          <p:nvPr/>
        </p:nvSpPr>
        <p:spPr>
          <a:xfrm>
            <a:off x="703015" y="2063837"/>
            <a:ext cx="9434480" cy="574040"/>
          </a:xfrm>
          <a:prstGeom prst="rect">
            <a:avLst/>
          </a:prstGeom>
        </p:spPr>
        <p:txBody>
          <a:bodyPr lIns="0" tIns="0" rIns="0" bIns="0" rtlCol="0" anchor="t">
            <a:spAutoFit/>
          </a:bodyPr>
          <a:lstStyle/>
          <a:p>
            <a:pPr algn="ctr">
              <a:lnSpc>
                <a:spcPts val="4480"/>
              </a:lnSpc>
            </a:pPr>
            <a:r>
              <a:rPr lang="en-US" sz="3200" b="1" spc="63">
                <a:solidFill>
                  <a:srgbClr val="82A300"/>
                </a:solidFill>
                <a:latin typeface="Poppins Bold" panose="00000800000000000000"/>
                <a:ea typeface="Poppins Bold" panose="00000800000000000000"/>
                <a:cs typeface="Poppins Bold" panose="00000800000000000000"/>
                <a:sym typeface="Poppins Bold" panose="00000800000000000000"/>
              </a:rPr>
              <a:t>DAFTAR ARSIP INAKTIF YANG DI PINDAHKAN</a:t>
            </a:r>
          </a:p>
        </p:txBody>
      </p:sp>
      <p:sp>
        <p:nvSpPr>
          <p:cNvPr id="8" name="TextBox 8"/>
          <p:cNvSpPr txBox="1"/>
          <p:nvPr/>
        </p:nvSpPr>
        <p:spPr>
          <a:xfrm>
            <a:off x="780763" y="2620732"/>
            <a:ext cx="6776270" cy="793750"/>
          </a:xfrm>
          <a:prstGeom prst="rect">
            <a:avLst/>
          </a:prstGeom>
        </p:spPr>
        <p:txBody>
          <a:bodyPr lIns="0" tIns="0" rIns="0" bIns="0" rtlCol="0" anchor="t">
            <a:spAutoFit/>
          </a:bodyPr>
          <a:lstStyle/>
          <a:p>
            <a:pPr algn="l">
              <a:lnSpc>
                <a:spcPts val="3095"/>
              </a:lnSpc>
            </a:pPr>
            <a:r>
              <a:rPr lang="en-US" sz="2735" spc="24">
                <a:solidFill>
                  <a:srgbClr val="000000"/>
                </a:solidFill>
                <a:latin typeface="Poppins" panose="00000500000000000000"/>
                <a:ea typeface="Poppins" panose="00000500000000000000"/>
                <a:cs typeface="Poppins" panose="00000500000000000000"/>
                <a:sym typeface="Poppins" panose="00000500000000000000"/>
              </a:rPr>
              <a:t>UNIT PENGOLAH : BAGIAN KEPEGAWAIAN</a:t>
            </a:r>
          </a:p>
          <a:p>
            <a:pPr algn="l">
              <a:lnSpc>
                <a:spcPts val="3095"/>
              </a:lnSpc>
            </a:pPr>
            <a:r>
              <a:rPr lang="en-US" sz="2735" spc="24">
                <a:solidFill>
                  <a:srgbClr val="000000"/>
                </a:solidFill>
                <a:latin typeface="Poppins" panose="00000500000000000000"/>
                <a:ea typeface="Poppins" panose="00000500000000000000"/>
                <a:cs typeface="Poppins" panose="00000500000000000000"/>
                <a:sym typeface="Poppins" panose="00000500000000000000"/>
              </a:rPr>
              <a:t>LEMBAGA PENCIPTA :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a:off x="751205" y="2354580"/>
            <a:ext cx="7087235" cy="61595"/>
          </a:xfrm>
          <a:prstGeom prst="line">
            <a:avLst/>
          </a:prstGeom>
          <a:ln w="152400" cap="flat">
            <a:solidFill>
              <a:srgbClr val="C6E648"/>
            </a:solidFill>
            <a:prstDash val="solid"/>
            <a:headEnd type="none" w="sm" len="sm"/>
            <a:tailEnd type="none" w="sm" len="sm"/>
          </a:ln>
        </p:spPr>
      </p:sp>
      <p:sp>
        <p:nvSpPr>
          <p:cNvPr id="23" name="TextBox 23"/>
          <p:cNvSpPr txBox="1"/>
          <p:nvPr/>
        </p:nvSpPr>
        <p:spPr>
          <a:xfrm>
            <a:off x="914416" y="3390691"/>
            <a:ext cx="12585114" cy="4926330"/>
          </a:xfrm>
          <a:prstGeom prst="rect">
            <a:avLst/>
          </a:prstGeom>
        </p:spPr>
        <p:txBody>
          <a:bodyPr lIns="0" tIns="0" rIns="0" bIns="0" rtlCol="0" anchor="t">
            <a:spAutoFit/>
          </a:bodyPr>
          <a:lstStyle/>
          <a:p>
            <a:pPr indent="0" algn="just" fontAlgn="auto">
              <a:lnSpc>
                <a:spcPts val="5645"/>
              </a:lnSpc>
            </a:pPr>
            <a:r>
              <a:rPr lang="en-US" sz="4400" b="1" spc="104">
                <a:solidFill>
                  <a:srgbClr val="392A1E"/>
                </a:solidFill>
                <a:latin typeface="Poppins Bold" panose="00000800000000000000"/>
                <a:ea typeface="Poppins Bold" panose="00000800000000000000"/>
                <a:cs typeface="Poppins Bold" panose="00000800000000000000"/>
                <a:sym typeface="Poppins Bold" panose="00000800000000000000"/>
              </a:rPr>
              <a:t>Kartu Deskripsi selanjutnya diberi nomor definitif terhadap susunan kartu yang telah ditata sesuai skema pengaturan arsip dan diurutkan secara kronologis, demikian juga dilakukan terhadap fisik arsipnya.</a:t>
            </a:r>
          </a:p>
          <a:p>
            <a:pPr algn="just">
              <a:lnSpc>
                <a:spcPts val="4545"/>
              </a:lnSpc>
            </a:pPr>
            <a:endParaRPr sz="4400"/>
          </a:p>
        </p:txBody>
      </p:sp>
      <p:sp>
        <p:nvSpPr>
          <p:cNvPr id="24" name="TextBox 24"/>
          <p:cNvSpPr txBox="1"/>
          <p:nvPr/>
        </p:nvSpPr>
        <p:spPr>
          <a:xfrm>
            <a:off x="685816" y="495591"/>
            <a:ext cx="11302569" cy="1607820"/>
          </a:xfrm>
          <a:prstGeom prst="rect">
            <a:avLst/>
          </a:prstGeom>
        </p:spPr>
        <p:txBody>
          <a:bodyPr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Penomoran Definitif dan Penataan Fisik Arsip</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a:off x="1447800" y="2947670"/>
            <a:ext cx="9161780" cy="30480"/>
          </a:xfrm>
          <a:prstGeom prst="line">
            <a:avLst/>
          </a:prstGeom>
          <a:ln w="152400" cap="flat">
            <a:solidFill>
              <a:srgbClr val="C6E648"/>
            </a:solidFill>
            <a:prstDash val="solid"/>
            <a:headEnd type="none" w="sm" len="sm"/>
            <a:tailEnd type="none" w="sm" len="sm"/>
          </a:ln>
        </p:spPr>
      </p:sp>
      <p:sp>
        <p:nvSpPr>
          <p:cNvPr id="23" name="TextBox 23"/>
          <p:cNvSpPr txBox="1"/>
          <p:nvPr/>
        </p:nvSpPr>
        <p:spPr>
          <a:xfrm>
            <a:off x="1219200" y="4076700"/>
            <a:ext cx="11748135" cy="4458970"/>
          </a:xfrm>
          <a:prstGeom prst="rect">
            <a:avLst/>
          </a:prstGeom>
        </p:spPr>
        <p:txBody>
          <a:bodyPr wrap="square" lIns="0" tIns="0" rIns="0" bIns="0" rtlCol="0" anchor="t">
            <a:spAutoFit/>
          </a:bodyPr>
          <a:lstStyle/>
          <a:p>
            <a:pPr indent="0" algn="just" fontAlgn="auto">
              <a:lnSpc>
                <a:spcPts val="6045"/>
              </a:lnSpc>
            </a:pPr>
            <a:r>
              <a:rPr lang="en-US" sz="4800" b="1" spc="104">
                <a:solidFill>
                  <a:srgbClr val="392A1E"/>
                </a:solidFill>
                <a:latin typeface="Poppins Bold" panose="00000800000000000000"/>
                <a:ea typeface="Poppins Bold" panose="00000800000000000000"/>
                <a:cs typeface="Poppins Bold" panose="00000800000000000000"/>
                <a:sym typeface="Poppins Bold" panose="00000800000000000000"/>
              </a:rPr>
              <a:t>Manuver kartu adalah pengelompokkan kartu-kartu deskripsi yang diatur berdasarkan skema pengaturan arsip yang telah dibuat dan diatur secara kronologis</a:t>
            </a:r>
          </a:p>
          <a:p>
            <a:pPr algn="just">
              <a:lnSpc>
                <a:spcPts val="4545"/>
              </a:lnSpc>
            </a:pPr>
            <a:endParaRPr sz="4800"/>
          </a:p>
        </p:txBody>
      </p:sp>
      <p:sp>
        <p:nvSpPr>
          <p:cNvPr id="24" name="TextBox 24"/>
          <p:cNvSpPr txBox="1"/>
          <p:nvPr/>
        </p:nvSpPr>
        <p:spPr>
          <a:xfrm>
            <a:off x="713649" y="1241620"/>
            <a:ext cx="11302569" cy="1607820"/>
          </a:xfrm>
          <a:prstGeom prst="rect">
            <a:avLst/>
          </a:prstGeom>
        </p:spPr>
        <p:txBody>
          <a:bodyPr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6. MANUVER PENGELOMPOKAN </a:t>
            </a:r>
          </a:p>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     KARTU DESKRIPSI / FISHES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a:off x="1752600" y="1333500"/>
            <a:ext cx="7520305" cy="55245"/>
          </a:xfrm>
          <a:prstGeom prst="line">
            <a:avLst/>
          </a:prstGeom>
          <a:ln w="152400" cap="flat">
            <a:solidFill>
              <a:srgbClr val="C6E648"/>
            </a:solidFill>
            <a:prstDash val="solid"/>
            <a:headEnd type="none" w="sm" len="sm"/>
            <a:tailEnd type="none" w="sm" len="sm"/>
          </a:ln>
        </p:spPr>
      </p:sp>
      <p:sp>
        <p:nvSpPr>
          <p:cNvPr id="24" name="TextBox 24"/>
          <p:cNvSpPr txBox="1"/>
          <p:nvPr/>
        </p:nvSpPr>
        <p:spPr>
          <a:xfrm>
            <a:off x="914416" y="419391"/>
            <a:ext cx="11302569" cy="803910"/>
          </a:xfrm>
          <a:prstGeom prst="rect">
            <a:avLst/>
          </a:prstGeom>
        </p:spPr>
        <p:txBody>
          <a:bodyPr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7. MANUVER FISIK ARSIP </a:t>
            </a:r>
          </a:p>
        </p:txBody>
      </p:sp>
      <p:sp>
        <p:nvSpPr>
          <p:cNvPr id="25" name="Text Box 24"/>
          <p:cNvSpPr txBox="1"/>
          <p:nvPr/>
        </p:nvSpPr>
        <p:spPr>
          <a:xfrm>
            <a:off x="1524000" y="1714500"/>
            <a:ext cx="10822305" cy="4342765"/>
          </a:xfrm>
          <a:prstGeom prst="rect">
            <a:avLst/>
          </a:prstGeom>
        </p:spPr>
        <p:txBody>
          <a:bodyPr>
            <a:noAutofit/>
          </a:bodyPr>
          <a:lstStyle/>
          <a:p>
            <a:pPr marL="0" indent="0" algn="just"/>
            <a:r>
              <a:rPr sz="4800" b="1" i="0">
                <a:solidFill>
                  <a:srgbClr val="001D35"/>
                </a:solidFill>
                <a:latin typeface="Google Sans"/>
                <a:ea typeface="Google Sans"/>
              </a:rPr>
              <a:t>Manuver fisik arsip adalah kegiatan menyusun berkas arsip berdasarkan nomor definitif arsip dan skema yang telah ditentukan. Manuver fisik arsip meliputi beberapa kegiatan, seperti mengelompokkan arsip, menata arsip ke dalam boks, dan memberikan label pada folder arsip.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4" name="AutoShape 5"/>
          <p:cNvSpPr/>
          <p:nvPr/>
        </p:nvSpPr>
        <p:spPr>
          <a:xfrm>
            <a:off x="3048000" y="495300"/>
            <a:ext cx="7236460" cy="806450"/>
          </a:xfrm>
          <a:prstGeom prst="rect">
            <a:avLst/>
          </a:prstGeom>
          <a:solidFill>
            <a:srgbClr val="0C45A6"/>
          </a:solidFill>
        </p:spPr>
        <p:txBody>
          <a:bodyPr/>
          <a:lstStyle/>
          <a:p>
            <a:r>
              <a:rPr lang="en-US" sz="4800" noProof="0" dirty="0" err="1">
                <a:ln>
                  <a:noFill/>
                </a:ln>
                <a:solidFill>
                  <a:srgbClr val="FFFFFF"/>
                </a:solidFill>
                <a:effectLst/>
                <a:uLnTx/>
                <a:uFillTx/>
                <a:latin typeface="Montserrat Semi-Bold" panose="00000700000000000000"/>
                <a:sym typeface="+mn-ea"/>
              </a:rPr>
              <a:t>Penataan</a:t>
            </a:r>
            <a:r>
              <a:rPr lang="en-US" sz="4800" noProof="0" dirty="0">
                <a:ln>
                  <a:noFill/>
                </a:ln>
                <a:solidFill>
                  <a:srgbClr val="FFFFFF"/>
                </a:solidFill>
                <a:effectLst/>
                <a:uLnTx/>
                <a:uFillTx/>
                <a:latin typeface="Montserrat Semi-Bold" panose="00000700000000000000"/>
                <a:sym typeface="+mn-ea"/>
              </a:rPr>
              <a:t> </a:t>
            </a:r>
            <a:r>
              <a:rPr lang="en-US" sz="4800" noProof="0" dirty="0" err="1">
                <a:ln>
                  <a:noFill/>
                </a:ln>
                <a:solidFill>
                  <a:srgbClr val="FFFFFF"/>
                </a:solidFill>
                <a:effectLst/>
                <a:uLnTx/>
                <a:uFillTx/>
                <a:latin typeface="Montserrat Semi-Bold" panose="00000700000000000000"/>
                <a:sym typeface="+mn-ea"/>
              </a:rPr>
              <a:t>Fisik</a:t>
            </a:r>
            <a:r>
              <a:rPr lang="en-US" sz="4800" noProof="0" dirty="0">
                <a:ln>
                  <a:noFill/>
                </a:ln>
                <a:solidFill>
                  <a:srgbClr val="FFFFFF"/>
                </a:solidFill>
                <a:effectLst/>
                <a:uLnTx/>
                <a:uFillTx/>
                <a:latin typeface="Montserrat Semi-Bold" panose="00000700000000000000"/>
                <a:sym typeface="+mn-ea"/>
              </a:rPr>
              <a:t> </a:t>
            </a:r>
            <a:r>
              <a:rPr lang="en-US" sz="4800" noProof="0" dirty="0" err="1">
                <a:ln>
                  <a:noFill/>
                </a:ln>
                <a:solidFill>
                  <a:srgbClr val="FFFFFF"/>
                </a:solidFill>
                <a:effectLst/>
                <a:uLnTx/>
                <a:uFillTx/>
                <a:latin typeface="Montserrat Semi-Bold" panose="00000700000000000000"/>
                <a:sym typeface="+mn-ea"/>
              </a:rPr>
              <a:t>Arsip</a:t>
            </a:r>
            <a:endParaRPr lang="en-US" sz="4800"/>
          </a:p>
        </p:txBody>
      </p:sp>
      <p:sp>
        <p:nvSpPr>
          <p:cNvPr id="25" name="Text Box 24"/>
          <p:cNvSpPr txBox="1"/>
          <p:nvPr/>
        </p:nvSpPr>
        <p:spPr>
          <a:xfrm>
            <a:off x="762000" y="2170430"/>
            <a:ext cx="12814300" cy="7253605"/>
          </a:xfrm>
          <a:prstGeom prst="rect">
            <a:avLst/>
          </a:prstGeom>
          <a:noFill/>
        </p:spPr>
        <p:txBody>
          <a:bodyPr wrap="square" rtlCol="0" anchor="t">
            <a:spAutoFit/>
          </a:bodyPr>
          <a:lstStyle/>
          <a:p>
            <a:pPr marL="342900" lvl="0" indent="-342900" algn="just">
              <a:lnSpc>
                <a:spcPct val="90000"/>
              </a:lnSpc>
              <a:spcAft>
                <a:spcPts val="1200"/>
              </a:spcAft>
              <a:buFont typeface="Arial" panose="020B0604020202020204" pitchFamily="34" charset="0"/>
              <a:buChar char="•"/>
              <a:defRPr/>
            </a:pPr>
            <a:r>
              <a:rPr lang="en-US" altLang="en-US" sz="4400" b="1" dirty="0" err="1">
                <a:solidFill>
                  <a:prstClr val="black"/>
                </a:solidFill>
                <a:latin typeface="Montserrat SemiBold" panose="020B0704020202020204" pitchFamily="50" charset="0"/>
                <a:sym typeface="+mn-ea"/>
              </a:rPr>
              <a:t>Arsip</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dibungkus</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kertas</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kraft</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atau</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kertas</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payung</a:t>
            </a:r>
            <a:r>
              <a:rPr lang="en-US" altLang="en-US" sz="4400" b="1" dirty="0">
                <a:solidFill>
                  <a:prstClr val="black"/>
                </a:solidFill>
                <a:latin typeface="Montserrat SemiBold" panose="020B0704020202020204" pitchFamily="50" charset="0"/>
                <a:sym typeface="+mn-ea"/>
              </a:rPr>
              <a:t> yang </a:t>
            </a:r>
            <a:r>
              <a:rPr lang="en-US" altLang="en-US" sz="4400" b="1" dirty="0" err="1">
                <a:solidFill>
                  <a:prstClr val="black"/>
                </a:solidFill>
                <a:latin typeface="Montserrat SemiBold" panose="020B0704020202020204" pitchFamily="50" charset="0"/>
                <a:sym typeface="+mn-ea"/>
              </a:rPr>
              <a:t>diberi</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kode</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masalah</a:t>
            </a:r>
            <a:r>
              <a:rPr lang="en-US" altLang="en-US" sz="4400" b="1" dirty="0">
                <a:solidFill>
                  <a:prstClr val="black"/>
                </a:solidFill>
                <a:latin typeface="Montserrat SemiBold" panose="020B0704020202020204" pitchFamily="50" charset="0"/>
                <a:sym typeface="+mn-ea"/>
              </a:rPr>
              <a:t>/</a:t>
            </a:r>
            <a:r>
              <a:rPr lang="en-US" altLang="en-US" sz="4400" b="1" dirty="0" err="1">
                <a:solidFill>
                  <a:prstClr val="black"/>
                </a:solidFill>
                <a:latin typeface="Montserrat SemiBold" panose="020B0704020202020204" pitchFamily="50" charset="0"/>
                <a:sym typeface="+mn-ea"/>
              </a:rPr>
              <a:t>subyek</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arsip</a:t>
            </a:r>
            <a:r>
              <a:rPr lang="en-US" altLang="en-US" sz="4400" b="1" dirty="0">
                <a:solidFill>
                  <a:prstClr val="black"/>
                </a:solidFill>
                <a:latin typeface="Montserrat SemiBold" panose="020B0704020202020204" pitchFamily="50" charset="0"/>
                <a:sym typeface="+mn-ea"/>
              </a:rPr>
              <a:t> dan </a:t>
            </a:r>
            <a:r>
              <a:rPr lang="en-US" altLang="en-US" sz="4400" b="1" dirty="0" err="1">
                <a:solidFill>
                  <a:prstClr val="black"/>
                </a:solidFill>
                <a:latin typeface="Montserrat SemiBold" panose="020B0704020202020204" pitchFamily="50" charset="0"/>
                <a:sym typeface="+mn-ea"/>
              </a:rPr>
              <a:t>nomor</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urut</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arsip</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sesuai</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nomor</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definitif</a:t>
            </a:r>
            <a:endParaRPr lang="en-US" altLang="en-US" sz="4400" b="1" dirty="0">
              <a:solidFill>
                <a:prstClr val="black"/>
              </a:solidFill>
              <a:latin typeface="Montserrat SemiBold" panose="020B0704020202020204" pitchFamily="50" charset="0"/>
            </a:endParaRPr>
          </a:p>
          <a:p>
            <a:pPr marL="342900" lvl="0" indent="-342900" algn="just">
              <a:lnSpc>
                <a:spcPct val="90000"/>
              </a:lnSpc>
              <a:spcAft>
                <a:spcPts val="1200"/>
              </a:spcAft>
              <a:buFont typeface="Arial" panose="020B0604020202020204" pitchFamily="34" charset="0"/>
              <a:buChar char="•"/>
              <a:defRPr/>
            </a:pPr>
            <a:r>
              <a:rPr lang="en-US" altLang="en-US" sz="4400" b="1" dirty="0" err="1">
                <a:solidFill>
                  <a:prstClr val="black"/>
                </a:solidFill>
                <a:latin typeface="Montserrat SemiBold" panose="020B0704020202020204" pitchFamily="50" charset="0"/>
                <a:sym typeface="+mn-ea"/>
              </a:rPr>
              <a:t>Menyusun</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arsip</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ke</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dalam</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boks</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secara</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kronologis</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dimulai</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dari</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nomor</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terkecil</a:t>
            </a:r>
            <a:r>
              <a:rPr lang="en-US" altLang="en-US" sz="4400" b="1" dirty="0">
                <a:solidFill>
                  <a:prstClr val="black"/>
                </a:solidFill>
                <a:latin typeface="Montserrat SemiBold" panose="020B0704020202020204" pitchFamily="50" charset="0"/>
                <a:sym typeface="+mn-ea"/>
              </a:rPr>
              <a:t> pada </a:t>
            </a:r>
            <a:r>
              <a:rPr lang="en-US" altLang="en-US" sz="4400" b="1" dirty="0" err="1">
                <a:solidFill>
                  <a:prstClr val="black"/>
                </a:solidFill>
                <a:latin typeface="Montserrat SemiBold" panose="020B0704020202020204" pitchFamily="50" charset="0"/>
                <a:sym typeface="+mn-ea"/>
              </a:rPr>
              <a:t>susunan</a:t>
            </a:r>
            <a:r>
              <a:rPr lang="en-US" altLang="en-US" sz="4400" b="1" dirty="0">
                <a:solidFill>
                  <a:prstClr val="black"/>
                </a:solidFill>
                <a:latin typeface="Montserrat SemiBold" panose="020B0704020202020204" pitchFamily="50" charset="0"/>
                <a:sym typeface="+mn-ea"/>
              </a:rPr>
              <a:t> paling </a:t>
            </a:r>
            <a:r>
              <a:rPr lang="en-US" altLang="en-US" sz="4400" b="1" dirty="0" err="1">
                <a:solidFill>
                  <a:prstClr val="black"/>
                </a:solidFill>
                <a:latin typeface="Montserrat SemiBold" panose="020B0704020202020204" pitchFamily="50" charset="0"/>
                <a:sym typeface="+mn-ea"/>
              </a:rPr>
              <a:t>belakang</a:t>
            </a:r>
            <a:endParaRPr lang="en-US" altLang="en-US" sz="4400" b="1" dirty="0">
              <a:solidFill>
                <a:prstClr val="black"/>
              </a:solidFill>
              <a:latin typeface="Montserrat SemiBold" panose="020B0704020202020204" pitchFamily="50" charset="0"/>
            </a:endParaRPr>
          </a:p>
          <a:p>
            <a:pPr marL="342900" lvl="0" indent="-342900" algn="just">
              <a:lnSpc>
                <a:spcPct val="90000"/>
              </a:lnSpc>
              <a:spcAft>
                <a:spcPts val="1200"/>
              </a:spcAft>
              <a:buFont typeface="Arial" panose="020B0604020202020204" pitchFamily="34" charset="0"/>
              <a:buChar char="•"/>
              <a:defRPr/>
            </a:pPr>
            <a:r>
              <a:rPr lang="en-US" altLang="en-US" sz="4400" b="1" dirty="0" err="1">
                <a:solidFill>
                  <a:prstClr val="black"/>
                </a:solidFill>
                <a:latin typeface="Montserrat SemiBold" panose="020B0704020202020204" pitchFamily="50" charset="0"/>
                <a:sym typeface="+mn-ea"/>
              </a:rPr>
              <a:t>Membuat</a:t>
            </a:r>
            <a:r>
              <a:rPr lang="en-US" altLang="en-US" sz="4400" b="1" dirty="0">
                <a:solidFill>
                  <a:prstClr val="black"/>
                </a:solidFill>
                <a:latin typeface="Montserrat SemiBold" panose="020B0704020202020204" pitchFamily="50" charset="0"/>
                <a:sym typeface="+mn-ea"/>
              </a:rPr>
              <a:t> label pada </a:t>
            </a:r>
            <a:r>
              <a:rPr lang="en-US" altLang="en-US" sz="4400" b="1" dirty="0" err="1">
                <a:solidFill>
                  <a:prstClr val="black"/>
                </a:solidFill>
                <a:latin typeface="Montserrat SemiBold" panose="020B0704020202020204" pitchFamily="50" charset="0"/>
                <a:sym typeface="+mn-ea"/>
              </a:rPr>
              <a:t>boks</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berisi</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nomor</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boks</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nomor</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pembukus</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arsip</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serta</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lokasi</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simpan</a:t>
            </a:r>
            <a:endParaRPr lang="en-US" altLang="en-US" sz="4400" b="1" dirty="0">
              <a:solidFill>
                <a:prstClr val="black"/>
              </a:solidFill>
              <a:latin typeface="Montserrat SemiBold" panose="020B0704020202020204" pitchFamily="50" charset="0"/>
            </a:endParaRPr>
          </a:p>
          <a:p>
            <a:pPr marL="342900" lvl="0" indent="-342900" algn="just">
              <a:lnSpc>
                <a:spcPct val="90000"/>
              </a:lnSpc>
              <a:spcAft>
                <a:spcPts val="1200"/>
              </a:spcAft>
              <a:buFont typeface="Arial" panose="020B0604020202020204" pitchFamily="34" charset="0"/>
              <a:buChar char="•"/>
              <a:defRPr/>
            </a:pPr>
            <a:r>
              <a:rPr lang="en-US" altLang="en-US" sz="4400" b="1" dirty="0" err="1">
                <a:solidFill>
                  <a:prstClr val="black"/>
                </a:solidFill>
                <a:latin typeface="Montserrat SemiBold" panose="020B0704020202020204" pitchFamily="50" charset="0"/>
                <a:sym typeface="+mn-ea"/>
              </a:rPr>
              <a:t>Apabila</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jumlah</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arsip</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dalam</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suatu</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berkas</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sangat</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banyak</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maka</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arsip</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dapat</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disimpan</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lebih</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dari</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satu</a:t>
            </a:r>
            <a:r>
              <a:rPr lang="en-US" altLang="en-US" sz="4400" b="1" dirty="0">
                <a:solidFill>
                  <a:prstClr val="black"/>
                </a:solidFill>
                <a:latin typeface="Montserrat SemiBold" panose="020B0704020202020204" pitchFamily="50" charset="0"/>
                <a:sym typeface="+mn-ea"/>
              </a:rPr>
              <a:t> </a:t>
            </a:r>
            <a:r>
              <a:rPr lang="en-US" altLang="en-US" sz="4400" b="1" dirty="0" err="1">
                <a:solidFill>
                  <a:prstClr val="black"/>
                </a:solidFill>
                <a:latin typeface="Montserrat SemiBold" panose="020B0704020202020204" pitchFamily="50" charset="0"/>
                <a:sym typeface="+mn-ea"/>
              </a:rPr>
              <a:t>bungkus</a:t>
            </a:r>
            <a:r>
              <a:rPr lang="en-US" altLang="en-US" sz="4400" b="1" dirty="0">
                <a:solidFill>
                  <a:prstClr val="black"/>
                </a:solidFill>
                <a:latin typeface="Montserrat SemiBold" panose="020B0704020202020204" pitchFamily="50" charset="0"/>
                <a:sym typeface="+mn-ea"/>
              </a:rPr>
              <a: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66830" y="1790588"/>
            <a:ext cx="11305192" cy="72973"/>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145658" y="206599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914400" y="2400082"/>
            <a:ext cx="12108133" cy="6771005"/>
          </a:xfrm>
          <a:prstGeom prst="rect">
            <a:avLst/>
          </a:prstGeom>
        </p:spPr>
        <p:txBody>
          <a:bodyPr lIns="0" tIns="0" rIns="0" bIns="0" rtlCol="0" anchor="t">
            <a:spAutoFit/>
          </a:bodyPr>
          <a:lstStyle/>
          <a:p>
            <a:pPr marL="690880" lvl="1" indent="-345440" algn="just">
              <a:lnSpc>
                <a:spcPts val="48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Penataan arsip dikelompokkan berdasarkan media simpan</a:t>
            </a:r>
          </a:p>
          <a:p>
            <a:pPr marL="690880" lvl="1" indent="-345440" algn="just">
              <a:lnSpc>
                <a:spcPts val="48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Menempatkan arsip dalam boks sesuai aturan asli dan asal</a:t>
            </a:r>
          </a:p>
          <a:p>
            <a:pPr marL="690880" lvl="1" indent="-345440" algn="just">
              <a:lnSpc>
                <a:spcPts val="48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Menempatkan lembar tunjuk silang bila perlu</a:t>
            </a:r>
          </a:p>
          <a:p>
            <a:pPr marL="690880" lvl="1" indent="-345440" algn="just">
              <a:lnSpc>
                <a:spcPts val="4800"/>
              </a:lnSpc>
              <a:buFont typeface="Arial" panose="020B0604020202020204"/>
              <a:buChar char="•"/>
            </a:pPr>
            <a:r>
              <a:rPr lang="en-US" sz="4000" b="1" spc="192">
                <a:solidFill>
                  <a:srgbClr val="4C2503"/>
                </a:solidFill>
                <a:latin typeface="Poppins Bold" panose="00000800000000000000"/>
                <a:ea typeface="Poppins Bold" panose="00000800000000000000"/>
                <a:cs typeface="Poppins Bold" panose="00000800000000000000"/>
                <a:sym typeface="Poppins Bold" panose="00000800000000000000"/>
              </a:rPr>
              <a:t>Tunjuk Silang di perlukan apabila terdapat informasi arsip yang berkaitan antara unit satu dengan lainya, atau di rekam dengan media yang berbeda</a:t>
            </a:r>
          </a:p>
        </p:txBody>
      </p:sp>
      <p:sp>
        <p:nvSpPr>
          <p:cNvPr id="24" name="TextBox 24"/>
          <p:cNvSpPr txBox="1"/>
          <p:nvPr/>
        </p:nvSpPr>
        <p:spPr>
          <a:xfrm>
            <a:off x="914084" y="800118"/>
            <a:ext cx="11491493" cy="832485"/>
          </a:xfrm>
          <a:prstGeom prst="rect">
            <a:avLst/>
          </a:prstGeom>
        </p:spPr>
        <p:txBody>
          <a:bodyPr lIns="0" tIns="0" rIns="0" bIns="0" rtlCol="0" anchor="t">
            <a:spAutoFit/>
          </a:bodyPr>
          <a:lstStyle/>
          <a:p>
            <a:pPr algn="l">
              <a:lnSpc>
                <a:spcPts val="6495"/>
              </a:lnSpc>
            </a:pPr>
            <a:r>
              <a:rPr lang="en-US" sz="5400" b="1">
                <a:solidFill>
                  <a:srgbClr val="21272C"/>
                </a:solidFill>
                <a:latin typeface="Poppins Bold" panose="00000800000000000000"/>
                <a:ea typeface="Poppins Bold" panose="00000800000000000000"/>
                <a:cs typeface="Poppins Bold" panose="00000800000000000000"/>
                <a:sym typeface="Poppins Bold" panose="00000800000000000000"/>
              </a:rPr>
              <a:t>8. PENATAAN ARSIP DALAM BOKS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28700" y="2027446"/>
            <a:ext cx="4772566" cy="66675"/>
          </a:xfrm>
          <a:prstGeom prst="line">
            <a:avLst/>
          </a:prstGeom>
          <a:ln w="133350" cap="flat">
            <a:solidFill>
              <a:srgbClr val="C6E648"/>
            </a:solidFill>
            <a:prstDash val="solid"/>
            <a:headEnd type="none" w="sm" len="sm"/>
            <a:tailEnd type="none" w="sm" len="sm"/>
          </a:ln>
        </p:spPr>
      </p:sp>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grpSp>
        <p:nvGrpSpPr>
          <p:cNvPr id="23" name="Group 23"/>
          <p:cNvGrpSpPr/>
          <p:nvPr/>
        </p:nvGrpSpPr>
        <p:grpSpPr>
          <a:xfrm>
            <a:off x="4225977" y="5787446"/>
            <a:ext cx="5426494" cy="3086100"/>
            <a:chOff x="0" y="0"/>
            <a:chExt cx="1429200" cy="812800"/>
          </a:xfrm>
        </p:grpSpPr>
        <p:sp>
          <p:nvSpPr>
            <p:cNvPr id="24" name="Freeform 24"/>
            <p:cNvSpPr/>
            <p:nvPr/>
          </p:nvSpPr>
          <p:spPr>
            <a:xfrm>
              <a:off x="0" y="0"/>
              <a:ext cx="1429200" cy="812800"/>
            </a:xfrm>
            <a:custGeom>
              <a:avLst/>
              <a:gdLst/>
              <a:ahLst/>
              <a:cxnLst/>
              <a:rect l="l" t="t" r="r" b="b"/>
              <a:pathLst>
                <a:path w="1429200" h="812800">
                  <a:moveTo>
                    <a:pt x="714600" y="0"/>
                  </a:moveTo>
                  <a:cubicBezTo>
                    <a:pt x="319937" y="0"/>
                    <a:pt x="0" y="181951"/>
                    <a:pt x="0" y="406400"/>
                  </a:cubicBezTo>
                  <a:cubicBezTo>
                    <a:pt x="0" y="630849"/>
                    <a:pt x="319937" y="812800"/>
                    <a:pt x="714600" y="812800"/>
                  </a:cubicBezTo>
                  <a:cubicBezTo>
                    <a:pt x="1109263" y="812800"/>
                    <a:pt x="1429200" y="630849"/>
                    <a:pt x="1429200" y="406400"/>
                  </a:cubicBezTo>
                  <a:cubicBezTo>
                    <a:pt x="1429200" y="181951"/>
                    <a:pt x="1109263" y="0"/>
                    <a:pt x="714600" y="0"/>
                  </a:cubicBezTo>
                  <a:close/>
                </a:path>
              </a:pathLst>
            </a:custGeom>
            <a:solidFill>
              <a:srgbClr val="000000"/>
            </a:solidFill>
          </p:spPr>
        </p:sp>
        <p:sp>
          <p:nvSpPr>
            <p:cNvPr id="25" name="TextBox 25"/>
            <p:cNvSpPr txBox="1"/>
            <p:nvPr/>
          </p:nvSpPr>
          <p:spPr>
            <a:xfrm>
              <a:off x="133988" y="19050"/>
              <a:ext cx="1161225" cy="717550"/>
            </a:xfrm>
            <a:prstGeom prst="rect">
              <a:avLst/>
            </a:prstGeom>
          </p:spPr>
          <p:txBody>
            <a:bodyPr lIns="50800" tIns="50800" rIns="50800" bIns="50800" rtlCol="0" anchor="ctr"/>
            <a:lstStyle/>
            <a:p>
              <a:pPr algn="ctr">
                <a:lnSpc>
                  <a:spcPts val="2660"/>
                </a:lnSpc>
              </a:pPr>
              <a:endParaRPr/>
            </a:p>
          </p:txBody>
        </p:sp>
      </p:grpSp>
      <p:grpSp>
        <p:nvGrpSpPr>
          <p:cNvPr id="26" name="Group 26"/>
          <p:cNvGrpSpPr/>
          <p:nvPr/>
        </p:nvGrpSpPr>
        <p:grpSpPr>
          <a:xfrm>
            <a:off x="9652471" y="4876276"/>
            <a:ext cx="3086100" cy="1185799"/>
            <a:chOff x="0" y="0"/>
            <a:chExt cx="812800" cy="312309"/>
          </a:xfrm>
        </p:grpSpPr>
        <p:sp>
          <p:nvSpPr>
            <p:cNvPr id="27" name="Freeform 27"/>
            <p:cNvSpPr/>
            <p:nvPr/>
          </p:nvSpPr>
          <p:spPr>
            <a:xfrm>
              <a:off x="0" y="0"/>
              <a:ext cx="812800" cy="312309"/>
            </a:xfrm>
            <a:custGeom>
              <a:avLst/>
              <a:gdLst/>
              <a:ahLst/>
              <a:cxnLst/>
              <a:rect l="l" t="t" r="r" b="b"/>
              <a:pathLst>
                <a:path w="812800" h="312309">
                  <a:moveTo>
                    <a:pt x="127941" y="0"/>
                  </a:moveTo>
                  <a:lnTo>
                    <a:pt x="684859" y="0"/>
                  </a:lnTo>
                  <a:cubicBezTo>
                    <a:pt x="718791" y="0"/>
                    <a:pt x="751333" y="13479"/>
                    <a:pt x="775327" y="37473"/>
                  </a:cubicBezTo>
                  <a:cubicBezTo>
                    <a:pt x="799321" y="61467"/>
                    <a:pt x="812800" y="94009"/>
                    <a:pt x="812800" y="127941"/>
                  </a:cubicBezTo>
                  <a:lnTo>
                    <a:pt x="812800" y="184368"/>
                  </a:lnTo>
                  <a:cubicBezTo>
                    <a:pt x="812800" y="218300"/>
                    <a:pt x="799321" y="250843"/>
                    <a:pt x="775327" y="274836"/>
                  </a:cubicBezTo>
                  <a:cubicBezTo>
                    <a:pt x="751333" y="298830"/>
                    <a:pt x="718791" y="312309"/>
                    <a:pt x="684859" y="312309"/>
                  </a:cubicBezTo>
                  <a:lnTo>
                    <a:pt x="127941" y="312309"/>
                  </a:lnTo>
                  <a:cubicBezTo>
                    <a:pt x="94009" y="312309"/>
                    <a:pt x="61467" y="298830"/>
                    <a:pt x="37473" y="274836"/>
                  </a:cubicBezTo>
                  <a:cubicBezTo>
                    <a:pt x="13479" y="250843"/>
                    <a:pt x="0" y="218300"/>
                    <a:pt x="0" y="184368"/>
                  </a:cubicBezTo>
                  <a:lnTo>
                    <a:pt x="0" y="127941"/>
                  </a:lnTo>
                  <a:cubicBezTo>
                    <a:pt x="0" y="94009"/>
                    <a:pt x="13479" y="61467"/>
                    <a:pt x="37473" y="37473"/>
                  </a:cubicBezTo>
                  <a:cubicBezTo>
                    <a:pt x="61467" y="13479"/>
                    <a:pt x="94009" y="0"/>
                    <a:pt x="127941" y="0"/>
                  </a:cubicBezTo>
                  <a:close/>
                </a:path>
              </a:pathLst>
            </a:custGeom>
            <a:solidFill>
              <a:srgbClr val="000000"/>
            </a:solidFill>
          </p:spPr>
        </p:sp>
        <p:sp>
          <p:nvSpPr>
            <p:cNvPr id="28" name="TextBox 28"/>
            <p:cNvSpPr txBox="1"/>
            <p:nvPr/>
          </p:nvSpPr>
          <p:spPr>
            <a:xfrm>
              <a:off x="0" y="-57150"/>
              <a:ext cx="812800" cy="369459"/>
            </a:xfrm>
            <a:prstGeom prst="rect">
              <a:avLst/>
            </a:prstGeom>
          </p:spPr>
          <p:txBody>
            <a:bodyPr lIns="50800" tIns="50800" rIns="50800" bIns="50800" rtlCol="0" anchor="ctr"/>
            <a:lstStyle/>
            <a:p>
              <a:pPr algn="ctr">
                <a:lnSpc>
                  <a:spcPts val="2660"/>
                </a:lnSpc>
              </a:pPr>
              <a:endParaRPr/>
            </a:p>
          </p:txBody>
        </p:sp>
      </p:grpSp>
      <p:sp>
        <p:nvSpPr>
          <p:cNvPr id="29" name="TextBox 29"/>
          <p:cNvSpPr txBox="1"/>
          <p:nvPr/>
        </p:nvSpPr>
        <p:spPr>
          <a:xfrm>
            <a:off x="1028700" y="1028700"/>
            <a:ext cx="7196342" cy="755650"/>
          </a:xfrm>
          <a:prstGeom prst="rect">
            <a:avLst/>
          </a:prstGeom>
        </p:spPr>
        <p:txBody>
          <a:bodyPr lIns="0" tIns="0" rIns="0" bIns="0" rtlCol="0" anchor="t">
            <a:spAutoFit/>
          </a:bodyPr>
          <a:lstStyle/>
          <a:p>
            <a:pPr algn="l">
              <a:lnSpc>
                <a:spcPts val="5600"/>
              </a:lnSpc>
            </a:pPr>
            <a:r>
              <a:rPr lang="en-US" sz="5000" b="1">
                <a:solidFill>
                  <a:srgbClr val="21272C"/>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30" name="AutoShape 30"/>
          <p:cNvSpPr/>
          <p:nvPr/>
        </p:nvSpPr>
        <p:spPr>
          <a:xfrm flipV="1">
            <a:off x="9652471" y="6062075"/>
            <a:ext cx="1543050" cy="1268421"/>
          </a:xfrm>
          <a:prstGeom prst="line">
            <a:avLst/>
          </a:prstGeom>
          <a:ln w="152400" cap="flat">
            <a:solidFill>
              <a:srgbClr val="C6E648"/>
            </a:solidFill>
            <a:prstDash val="solid"/>
            <a:headEnd type="none" w="sm" len="sm"/>
            <a:tailEnd type="arrow" w="med" len="sm"/>
          </a:ln>
        </p:spPr>
      </p:sp>
      <p:grpSp>
        <p:nvGrpSpPr>
          <p:cNvPr id="31" name="Group 31"/>
          <p:cNvGrpSpPr/>
          <p:nvPr/>
        </p:nvGrpSpPr>
        <p:grpSpPr>
          <a:xfrm>
            <a:off x="1524601" y="4387333"/>
            <a:ext cx="3428940" cy="1644126"/>
            <a:chOff x="0" y="0"/>
            <a:chExt cx="903095" cy="433021"/>
          </a:xfrm>
        </p:grpSpPr>
        <p:sp>
          <p:nvSpPr>
            <p:cNvPr id="32" name="Freeform 32"/>
            <p:cNvSpPr/>
            <p:nvPr/>
          </p:nvSpPr>
          <p:spPr>
            <a:xfrm>
              <a:off x="0" y="0"/>
              <a:ext cx="903095" cy="433021"/>
            </a:xfrm>
            <a:custGeom>
              <a:avLst/>
              <a:gdLst/>
              <a:ahLst/>
              <a:cxnLst/>
              <a:rect l="l" t="t" r="r" b="b"/>
              <a:pathLst>
                <a:path w="903095" h="433021">
                  <a:moveTo>
                    <a:pt x="115149" y="0"/>
                  </a:moveTo>
                  <a:lnTo>
                    <a:pt x="787947" y="0"/>
                  </a:lnTo>
                  <a:cubicBezTo>
                    <a:pt x="818486" y="0"/>
                    <a:pt x="847775" y="12132"/>
                    <a:pt x="869369" y="33726"/>
                  </a:cubicBezTo>
                  <a:cubicBezTo>
                    <a:pt x="890964" y="55321"/>
                    <a:pt x="903095" y="84609"/>
                    <a:pt x="903095" y="115149"/>
                  </a:cubicBezTo>
                  <a:lnTo>
                    <a:pt x="903095" y="317872"/>
                  </a:lnTo>
                  <a:cubicBezTo>
                    <a:pt x="903095" y="348411"/>
                    <a:pt x="890964" y="377700"/>
                    <a:pt x="869369" y="399294"/>
                  </a:cubicBezTo>
                  <a:cubicBezTo>
                    <a:pt x="847775" y="420889"/>
                    <a:pt x="818486" y="433021"/>
                    <a:pt x="787947" y="433021"/>
                  </a:cubicBezTo>
                  <a:lnTo>
                    <a:pt x="115149" y="433021"/>
                  </a:lnTo>
                  <a:cubicBezTo>
                    <a:pt x="51554" y="433021"/>
                    <a:pt x="0" y="381467"/>
                    <a:pt x="0" y="317872"/>
                  </a:cubicBezTo>
                  <a:lnTo>
                    <a:pt x="0" y="115149"/>
                  </a:lnTo>
                  <a:cubicBezTo>
                    <a:pt x="0" y="84609"/>
                    <a:pt x="12132" y="55321"/>
                    <a:pt x="33726" y="33726"/>
                  </a:cubicBezTo>
                  <a:cubicBezTo>
                    <a:pt x="55321" y="12132"/>
                    <a:pt x="84609" y="0"/>
                    <a:pt x="115149" y="0"/>
                  </a:cubicBezTo>
                  <a:close/>
                </a:path>
              </a:pathLst>
            </a:custGeom>
            <a:solidFill>
              <a:srgbClr val="000000"/>
            </a:solidFill>
          </p:spPr>
        </p:sp>
        <p:sp>
          <p:nvSpPr>
            <p:cNvPr id="33" name="TextBox 33"/>
            <p:cNvSpPr txBox="1"/>
            <p:nvPr/>
          </p:nvSpPr>
          <p:spPr>
            <a:xfrm>
              <a:off x="0" y="-57150"/>
              <a:ext cx="903095" cy="490171"/>
            </a:xfrm>
            <a:prstGeom prst="rect">
              <a:avLst/>
            </a:prstGeom>
          </p:spPr>
          <p:txBody>
            <a:bodyPr lIns="50800" tIns="50800" rIns="50800" bIns="50800" rtlCol="0" anchor="ctr"/>
            <a:lstStyle/>
            <a:p>
              <a:pPr algn="ctr">
                <a:lnSpc>
                  <a:spcPts val="2660"/>
                </a:lnSpc>
              </a:pPr>
              <a:endParaRPr/>
            </a:p>
          </p:txBody>
        </p:sp>
      </p:grpSp>
      <p:sp>
        <p:nvSpPr>
          <p:cNvPr id="34" name="AutoShape 34"/>
          <p:cNvSpPr/>
          <p:nvPr/>
        </p:nvSpPr>
        <p:spPr>
          <a:xfrm flipH="1" flipV="1">
            <a:off x="3239071" y="6031458"/>
            <a:ext cx="986906" cy="1299038"/>
          </a:xfrm>
          <a:prstGeom prst="line">
            <a:avLst/>
          </a:prstGeom>
          <a:ln w="152400" cap="flat">
            <a:solidFill>
              <a:srgbClr val="C6E648"/>
            </a:solidFill>
            <a:prstDash val="solid"/>
            <a:headEnd type="none" w="sm" len="sm"/>
            <a:tailEnd type="arrow" w="med" len="sm"/>
          </a:ln>
        </p:spPr>
      </p:sp>
      <p:sp>
        <p:nvSpPr>
          <p:cNvPr id="35" name="AutoShape 35"/>
          <p:cNvSpPr/>
          <p:nvPr/>
        </p:nvSpPr>
        <p:spPr>
          <a:xfrm flipV="1">
            <a:off x="6939224" y="4980937"/>
            <a:ext cx="405092" cy="806509"/>
          </a:xfrm>
          <a:prstGeom prst="line">
            <a:avLst/>
          </a:prstGeom>
          <a:ln w="152400" cap="flat">
            <a:solidFill>
              <a:srgbClr val="C6E648"/>
            </a:solidFill>
            <a:prstDash val="solid"/>
            <a:headEnd type="none" w="sm" len="sm"/>
            <a:tailEnd type="arrow" w="med" len="sm"/>
          </a:ln>
        </p:spPr>
      </p:sp>
      <p:grpSp>
        <p:nvGrpSpPr>
          <p:cNvPr id="36" name="Group 36"/>
          <p:cNvGrpSpPr/>
          <p:nvPr/>
        </p:nvGrpSpPr>
        <p:grpSpPr>
          <a:xfrm>
            <a:off x="5801266" y="3502889"/>
            <a:ext cx="3086100" cy="1478047"/>
            <a:chOff x="0" y="0"/>
            <a:chExt cx="812800" cy="389280"/>
          </a:xfrm>
        </p:grpSpPr>
        <p:sp>
          <p:nvSpPr>
            <p:cNvPr id="37" name="Freeform 37"/>
            <p:cNvSpPr/>
            <p:nvPr/>
          </p:nvSpPr>
          <p:spPr>
            <a:xfrm>
              <a:off x="0" y="0"/>
              <a:ext cx="812800" cy="389280"/>
            </a:xfrm>
            <a:custGeom>
              <a:avLst/>
              <a:gdLst/>
              <a:ahLst/>
              <a:cxnLst/>
              <a:rect l="l" t="t" r="r" b="b"/>
              <a:pathLst>
                <a:path w="812800" h="389280">
                  <a:moveTo>
                    <a:pt x="127941" y="0"/>
                  </a:moveTo>
                  <a:lnTo>
                    <a:pt x="684859" y="0"/>
                  </a:lnTo>
                  <a:cubicBezTo>
                    <a:pt x="718791" y="0"/>
                    <a:pt x="751333" y="13479"/>
                    <a:pt x="775327" y="37473"/>
                  </a:cubicBezTo>
                  <a:cubicBezTo>
                    <a:pt x="799321" y="61467"/>
                    <a:pt x="812800" y="94009"/>
                    <a:pt x="812800" y="127941"/>
                  </a:cubicBezTo>
                  <a:lnTo>
                    <a:pt x="812800" y="261339"/>
                  </a:lnTo>
                  <a:cubicBezTo>
                    <a:pt x="812800" y="295271"/>
                    <a:pt x="799321" y="327813"/>
                    <a:pt x="775327" y="351807"/>
                  </a:cubicBezTo>
                  <a:cubicBezTo>
                    <a:pt x="751333" y="375801"/>
                    <a:pt x="718791" y="389280"/>
                    <a:pt x="684859" y="389280"/>
                  </a:cubicBezTo>
                  <a:lnTo>
                    <a:pt x="127941" y="389280"/>
                  </a:lnTo>
                  <a:cubicBezTo>
                    <a:pt x="94009" y="389280"/>
                    <a:pt x="61467" y="375801"/>
                    <a:pt x="37473" y="351807"/>
                  </a:cubicBezTo>
                  <a:cubicBezTo>
                    <a:pt x="13479" y="327813"/>
                    <a:pt x="0" y="295271"/>
                    <a:pt x="0" y="261339"/>
                  </a:cubicBezTo>
                  <a:lnTo>
                    <a:pt x="0" y="127941"/>
                  </a:lnTo>
                  <a:cubicBezTo>
                    <a:pt x="0" y="94009"/>
                    <a:pt x="13479" y="61467"/>
                    <a:pt x="37473" y="37473"/>
                  </a:cubicBezTo>
                  <a:cubicBezTo>
                    <a:pt x="61467" y="13479"/>
                    <a:pt x="94009" y="0"/>
                    <a:pt x="127941" y="0"/>
                  </a:cubicBezTo>
                  <a:close/>
                </a:path>
              </a:pathLst>
            </a:custGeom>
            <a:solidFill>
              <a:srgbClr val="000000"/>
            </a:solidFill>
          </p:spPr>
        </p:sp>
        <p:sp>
          <p:nvSpPr>
            <p:cNvPr id="38" name="TextBox 38"/>
            <p:cNvSpPr txBox="1"/>
            <p:nvPr/>
          </p:nvSpPr>
          <p:spPr>
            <a:xfrm>
              <a:off x="0" y="-57150"/>
              <a:ext cx="812800" cy="446430"/>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0" name="TextBox 40"/>
          <p:cNvSpPr txBox="1"/>
          <p:nvPr/>
        </p:nvSpPr>
        <p:spPr>
          <a:xfrm>
            <a:off x="1975578" y="4729009"/>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AKTIF</a:t>
            </a:r>
          </a:p>
        </p:txBody>
      </p:sp>
      <p:sp>
        <p:nvSpPr>
          <p:cNvPr id="41" name="TextBox 41"/>
          <p:cNvSpPr txBox="1"/>
          <p:nvPr/>
        </p:nvSpPr>
        <p:spPr>
          <a:xfrm>
            <a:off x="6098222" y="3877620"/>
            <a:ext cx="2492188" cy="724027"/>
          </a:xfrm>
          <a:prstGeom prst="rect">
            <a:avLst/>
          </a:prstGeom>
        </p:spPr>
        <p:txBody>
          <a:bodyPr lIns="0" tIns="0" rIns="0" bIns="0" rtlCol="0" anchor="t">
            <a:spAutoFit/>
          </a:bodyPr>
          <a:lstStyle/>
          <a:p>
            <a:pPr algn="ctr">
              <a:lnSpc>
                <a:spcPts val="5265"/>
              </a:lnSpc>
            </a:pPr>
            <a:r>
              <a:rPr lang="en-US" sz="4700" b="1">
                <a:solidFill>
                  <a:srgbClr val="FFFFFF"/>
                </a:solidFill>
                <a:latin typeface="Poppins Bold" panose="00000800000000000000"/>
                <a:ea typeface="Poppins Bold" panose="00000800000000000000"/>
                <a:cs typeface="Poppins Bold" panose="00000800000000000000"/>
                <a:sym typeface="Poppins Bold" panose="00000800000000000000"/>
              </a:rPr>
              <a:t>INAKTIF</a:t>
            </a:r>
          </a:p>
        </p:txBody>
      </p:sp>
      <p:sp>
        <p:nvSpPr>
          <p:cNvPr id="42" name="TextBox 42"/>
          <p:cNvSpPr txBox="1"/>
          <p:nvPr/>
        </p:nvSpPr>
        <p:spPr>
          <a:xfrm>
            <a:off x="9939902" y="5035915"/>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685800" y="1485900"/>
            <a:ext cx="9638653" cy="24789"/>
          </a:xfrm>
          <a:prstGeom prst="line">
            <a:avLst/>
          </a:prstGeom>
          <a:ln w="152400" cap="flat">
            <a:solidFill>
              <a:srgbClr val="C6E648"/>
            </a:solidFill>
            <a:prstDash val="solid"/>
            <a:headEnd type="none" w="sm" len="sm"/>
            <a:tailEnd type="none" w="sm" len="sm"/>
          </a:ln>
        </p:spPr>
      </p:sp>
      <p:sp>
        <p:nvSpPr>
          <p:cNvPr id="3" name="TextBox 3"/>
          <p:cNvSpPr txBox="1"/>
          <p:nvPr/>
        </p:nvSpPr>
        <p:spPr>
          <a:xfrm>
            <a:off x="16509346" y="3567390"/>
            <a:ext cx="395134" cy="423626"/>
          </a:xfrm>
          <a:prstGeom prst="rect">
            <a:avLst/>
          </a:prstGeom>
        </p:spPr>
        <p:txBody>
          <a:bodyPr lIns="0" tIns="0" rIns="0" bIns="0" rtlCol="0" anchor="t">
            <a:spAutoFit/>
          </a:bodyPr>
          <a:lstStyle/>
          <a:p>
            <a:pPr algn="ctr">
              <a:lnSpc>
                <a:spcPts val="3155"/>
              </a:lnSpc>
            </a:pPr>
            <a:r>
              <a:rPr lang="en-US" sz="2255">
                <a:solidFill>
                  <a:srgbClr val="935605"/>
                </a:solidFill>
                <a:latin typeface="Arial" panose="020B0604020202020204"/>
                <a:ea typeface="Arial" panose="020B0604020202020204"/>
                <a:cs typeface="Arial" panose="020B0604020202020204"/>
                <a:sym typeface="Arial" panose="020B0604020202020204"/>
              </a:rPr>
              <a:t>R3</a:t>
            </a:r>
          </a:p>
        </p:txBody>
      </p:sp>
      <p:grpSp>
        <p:nvGrpSpPr>
          <p:cNvPr id="4" name="Group 4"/>
          <p:cNvGrpSpPr/>
          <p:nvPr/>
        </p:nvGrpSpPr>
        <p:grpSpPr>
          <a:xfrm>
            <a:off x="12381595" y="-1016760"/>
            <a:ext cx="15729708" cy="5283470"/>
            <a:chOff x="0" y="0"/>
            <a:chExt cx="812800" cy="273012"/>
          </a:xfrm>
        </p:grpSpPr>
        <p:sp>
          <p:nvSpPr>
            <p:cNvPr id="5" name="Freeform 5"/>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6" name="TextBox 6"/>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7" name="Group 7"/>
          <p:cNvGrpSpPr/>
          <p:nvPr/>
        </p:nvGrpSpPr>
        <p:grpSpPr>
          <a:xfrm rot="-10800000">
            <a:off x="11430876" y="1534860"/>
            <a:ext cx="18426493" cy="13875324"/>
            <a:chOff x="0" y="0"/>
            <a:chExt cx="812800" cy="612046"/>
          </a:xfrm>
        </p:grpSpPr>
        <p:sp>
          <p:nvSpPr>
            <p:cNvPr id="8" name="Freeform 8"/>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9" name="TextBox 9"/>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10" name="Group 10"/>
          <p:cNvGrpSpPr/>
          <p:nvPr/>
        </p:nvGrpSpPr>
        <p:grpSpPr>
          <a:xfrm rot="-8767096">
            <a:off x="8072056" y="1454312"/>
            <a:ext cx="15731038" cy="946038"/>
            <a:chOff x="0" y="0"/>
            <a:chExt cx="4143154" cy="249162"/>
          </a:xfrm>
        </p:grpSpPr>
        <p:sp>
          <p:nvSpPr>
            <p:cNvPr id="11" name="Freeform 11"/>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2" name="TextBox 12"/>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3" name="Group 13"/>
          <p:cNvGrpSpPr/>
          <p:nvPr/>
        </p:nvGrpSpPr>
        <p:grpSpPr>
          <a:xfrm rot="-3394389">
            <a:off x="14899520" y="3702982"/>
            <a:ext cx="3857210" cy="989310"/>
            <a:chOff x="0" y="0"/>
            <a:chExt cx="1015891" cy="260559"/>
          </a:xfrm>
        </p:grpSpPr>
        <p:sp>
          <p:nvSpPr>
            <p:cNvPr id="14" name="Freeform 14"/>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5" name="TextBox 15"/>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6" name="Freeform 16"/>
          <p:cNvSpPr/>
          <p:nvPr/>
        </p:nvSpPr>
        <p:spPr>
          <a:xfrm rot="2033835">
            <a:off x="13268636" y="1966214"/>
            <a:ext cx="7107839" cy="337622"/>
          </a:xfrm>
          <a:custGeom>
            <a:avLst/>
            <a:gdLst/>
            <a:ahLst/>
            <a:cxnLst/>
            <a:rect l="l" t="t" r="r" b="b"/>
            <a:pathLst>
              <a:path w="7107839" h="337622">
                <a:moveTo>
                  <a:pt x="0" y="0"/>
                </a:moveTo>
                <a:lnTo>
                  <a:pt x="7107838" y="0"/>
                </a:lnTo>
                <a:lnTo>
                  <a:pt x="7107838" y="337623"/>
                </a:lnTo>
                <a:lnTo>
                  <a:pt x="0" y="337623"/>
                </a:lnTo>
                <a:lnTo>
                  <a:pt x="0" y="0"/>
                </a:lnTo>
                <a:close/>
              </a:path>
            </a:pathLst>
          </a:custGeom>
          <a:blipFill>
            <a:blip r:embed="rId2" cstate="print">
              <a:alphaModFix amt="35000"/>
            </a:blip>
            <a:stretch>
              <a:fillRect/>
            </a:stretch>
          </a:blipFill>
        </p:spPr>
      </p:sp>
      <p:sp>
        <p:nvSpPr>
          <p:cNvPr id="17" name="Freeform 17"/>
          <p:cNvSpPr/>
          <p:nvPr/>
        </p:nvSpPr>
        <p:spPr>
          <a:xfrm rot="2033835">
            <a:off x="16133192" y="7258134"/>
            <a:ext cx="7107839" cy="337622"/>
          </a:xfrm>
          <a:custGeom>
            <a:avLst/>
            <a:gdLst/>
            <a:ahLst/>
            <a:cxnLst/>
            <a:rect l="l" t="t" r="r" b="b"/>
            <a:pathLst>
              <a:path w="7107839" h="337622">
                <a:moveTo>
                  <a:pt x="0" y="0"/>
                </a:moveTo>
                <a:lnTo>
                  <a:pt x="7107839" y="0"/>
                </a:lnTo>
                <a:lnTo>
                  <a:pt x="7107839" y="337623"/>
                </a:lnTo>
                <a:lnTo>
                  <a:pt x="0" y="337623"/>
                </a:lnTo>
                <a:lnTo>
                  <a:pt x="0" y="0"/>
                </a:lnTo>
                <a:close/>
              </a:path>
            </a:pathLst>
          </a:custGeom>
          <a:blipFill>
            <a:blip r:embed="rId2" cstate="print">
              <a:alphaModFix amt="35000"/>
            </a:blip>
            <a:stretch>
              <a:fillRect/>
            </a:stretch>
          </a:blipFill>
        </p:spPr>
      </p:sp>
      <p:grpSp>
        <p:nvGrpSpPr>
          <p:cNvPr id="18" name="Group 18"/>
          <p:cNvGrpSpPr/>
          <p:nvPr/>
        </p:nvGrpSpPr>
        <p:grpSpPr>
          <a:xfrm rot="-3394389">
            <a:off x="11258153" y="6484873"/>
            <a:ext cx="10523697" cy="989310"/>
            <a:chOff x="0" y="0"/>
            <a:chExt cx="2771673" cy="260559"/>
          </a:xfrm>
        </p:grpSpPr>
        <p:sp>
          <p:nvSpPr>
            <p:cNvPr id="19" name="Freeform 19"/>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20" name="TextBox 20"/>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1" name="Group 21"/>
          <p:cNvGrpSpPr/>
          <p:nvPr/>
        </p:nvGrpSpPr>
        <p:grpSpPr>
          <a:xfrm rot="2040498">
            <a:off x="14941751" y="6861740"/>
            <a:ext cx="8042310" cy="989310"/>
            <a:chOff x="0" y="0"/>
            <a:chExt cx="2118139" cy="260559"/>
          </a:xfrm>
        </p:grpSpPr>
        <p:sp>
          <p:nvSpPr>
            <p:cNvPr id="22" name="Freeform 22"/>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3" name="TextBox 23"/>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5" name="TextBox 25"/>
          <p:cNvSpPr txBox="1"/>
          <p:nvPr/>
        </p:nvSpPr>
        <p:spPr>
          <a:xfrm>
            <a:off x="685800" y="647700"/>
            <a:ext cx="11631930" cy="803910"/>
          </a:xfrm>
          <a:prstGeom prst="rect">
            <a:avLst/>
          </a:prstGeom>
        </p:spPr>
        <p:txBody>
          <a:bodyPr wrap="square" lIns="0" tIns="0" rIns="0" bIns="0" rtlCol="0" anchor="t">
            <a:spAutoFit/>
          </a:bodyPr>
          <a:lstStyle/>
          <a:p>
            <a:pPr algn="l">
              <a:lnSpc>
                <a:spcPts val="6270"/>
              </a:lnSpc>
            </a:pPr>
            <a:r>
              <a:rPr lang="en-US" sz="5600" b="1" dirty="0">
                <a:solidFill>
                  <a:srgbClr val="000000"/>
                </a:solidFill>
                <a:latin typeface="Poppins Bold" panose="00000800000000000000"/>
                <a:ea typeface="Poppins Bold" panose="00000800000000000000"/>
                <a:cs typeface="Poppins Bold" panose="00000800000000000000"/>
                <a:sym typeface="Poppins Bold" panose="00000800000000000000"/>
              </a:rPr>
              <a:t>PENATAAN ARSIP PADA BOKS</a:t>
            </a:r>
          </a:p>
        </p:txBody>
      </p:sp>
      <p:pic>
        <p:nvPicPr>
          <p:cNvPr id="26" name="Picture 25"/>
          <p:cNvPicPr>
            <a:picLocks noChangeAspect="1"/>
          </p:cNvPicPr>
          <p:nvPr/>
        </p:nvPicPr>
        <p:blipFill>
          <a:blip r:embed="rId3" cstate="print"/>
          <a:stretch>
            <a:fillRect/>
          </a:stretch>
        </p:blipFill>
        <p:spPr>
          <a:xfrm>
            <a:off x="685801" y="5676900"/>
            <a:ext cx="3962400" cy="3723640"/>
          </a:xfrm>
          <a:prstGeom prst="rect">
            <a:avLst/>
          </a:prstGeom>
        </p:spPr>
      </p:pic>
      <p:pic>
        <p:nvPicPr>
          <p:cNvPr id="28" name="Picture 27"/>
          <p:cNvPicPr>
            <a:picLocks noChangeAspect="1"/>
          </p:cNvPicPr>
          <p:nvPr/>
        </p:nvPicPr>
        <p:blipFill>
          <a:blip r:embed="rId4" cstate="print"/>
          <a:stretch>
            <a:fillRect/>
          </a:stretch>
        </p:blipFill>
        <p:spPr>
          <a:xfrm>
            <a:off x="10210800" y="3695700"/>
            <a:ext cx="4935220" cy="3870960"/>
          </a:xfrm>
          <a:prstGeom prst="rect">
            <a:avLst/>
          </a:prstGeom>
        </p:spPr>
      </p:pic>
      <p:pic>
        <p:nvPicPr>
          <p:cNvPr id="1026" name="Picture 2" descr="C:\Foto KEG. bengkel arsip\IMG_20210107_200106.jpg"/>
          <p:cNvPicPr>
            <a:picLocks noChangeAspect="1" noChangeArrowheads="1"/>
          </p:cNvPicPr>
          <p:nvPr/>
        </p:nvPicPr>
        <p:blipFill>
          <a:blip r:embed="rId5" cstate="print"/>
          <a:srcRect/>
          <a:stretch>
            <a:fillRect/>
          </a:stretch>
        </p:blipFill>
        <p:spPr bwMode="auto">
          <a:xfrm>
            <a:off x="685800" y="1866900"/>
            <a:ext cx="3962400" cy="3493770"/>
          </a:xfrm>
          <a:prstGeom prst="rect">
            <a:avLst/>
          </a:prstGeom>
          <a:noFill/>
        </p:spPr>
      </p:pic>
      <p:pic>
        <p:nvPicPr>
          <p:cNvPr id="29" name="Picture 28" descr="I:\2. P Pembenahan\dispermades\IMG-20180610-WA0009.jpg"/>
          <p:cNvPicPr>
            <a:picLocks noChangeAspect="1" noChangeArrowheads="1"/>
          </p:cNvPicPr>
          <p:nvPr/>
        </p:nvPicPr>
        <p:blipFill>
          <a:blip r:embed="rId6" cstate="print"/>
          <a:srcRect/>
          <a:stretch>
            <a:fillRect/>
          </a:stretch>
        </p:blipFill>
        <p:spPr bwMode="auto">
          <a:xfrm>
            <a:off x="4953000" y="3771900"/>
            <a:ext cx="4771631" cy="3878580"/>
          </a:xfrm>
          <a:prstGeom prst="rect">
            <a:avLst/>
          </a:prstGeom>
          <a:ln>
            <a:noFill/>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29365" y="2332243"/>
            <a:ext cx="11172409" cy="39777"/>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549875" y="155594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028700" y="3090267"/>
            <a:ext cx="12871258" cy="4329430"/>
          </a:xfrm>
          <a:prstGeom prst="rect">
            <a:avLst/>
          </a:prstGeom>
        </p:spPr>
        <p:txBody>
          <a:bodyPr lIns="0" tIns="0" rIns="0" bIns="0" rtlCol="0" anchor="t">
            <a:spAutoFit/>
          </a:bodyPr>
          <a:lstStyle/>
          <a:p>
            <a:pPr marL="906780" lvl="1" indent="-453390" algn="just">
              <a:lnSpc>
                <a:spcPts val="8440"/>
              </a:lnSpc>
              <a:buFont typeface="Arial" panose="020B0604020202020204"/>
              <a:buChar char="•"/>
            </a:pPr>
            <a:r>
              <a:rPr lang="en-US" sz="4800" b="1" spc="251">
                <a:solidFill>
                  <a:srgbClr val="4C2503"/>
                </a:solidFill>
                <a:latin typeface="Poppins Bold" panose="00000800000000000000"/>
                <a:ea typeface="Poppins Bold" panose="00000800000000000000"/>
                <a:cs typeface="Poppins Bold" panose="00000800000000000000"/>
                <a:sym typeface="Poppins Bold" panose="00000800000000000000"/>
              </a:rPr>
              <a:t>Penataan arsip dalam boks</a:t>
            </a:r>
          </a:p>
          <a:p>
            <a:pPr marL="906780" lvl="1" indent="-453390" algn="just">
              <a:lnSpc>
                <a:spcPts val="8440"/>
              </a:lnSpc>
              <a:buFont typeface="Arial" panose="020B0604020202020204"/>
              <a:buChar char="•"/>
            </a:pPr>
            <a:r>
              <a:rPr lang="en-US" sz="4800" b="1" spc="251">
                <a:solidFill>
                  <a:srgbClr val="4C2503"/>
                </a:solidFill>
                <a:latin typeface="Poppins Bold" panose="00000800000000000000"/>
                <a:ea typeface="Poppins Bold" panose="00000800000000000000"/>
                <a:cs typeface="Poppins Bold" panose="00000800000000000000"/>
                <a:sym typeface="Poppins Bold" panose="00000800000000000000"/>
              </a:rPr>
              <a:t>Penomoran boks dan pelebelan</a:t>
            </a:r>
          </a:p>
          <a:p>
            <a:pPr marL="906780" lvl="1" indent="-453390" algn="just">
              <a:lnSpc>
                <a:spcPts val="8440"/>
              </a:lnSpc>
              <a:buFont typeface="Arial" panose="020B0604020202020204"/>
              <a:buChar char="•"/>
            </a:pPr>
            <a:r>
              <a:rPr lang="en-US" sz="4800" b="1" spc="251">
                <a:solidFill>
                  <a:srgbClr val="4C2503"/>
                </a:solidFill>
                <a:latin typeface="Poppins Bold" panose="00000800000000000000"/>
                <a:ea typeface="Poppins Bold" panose="00000800000000000000"/>
                <a:cs typeface="Poppins Bold" panose="00000800000000000000"/>
                <a:sym typeface="Poppins Bold" panose="00000800000000000000"/>
              </a:rPr>
              <a:t>Pengaturan penempatan boks pada tempat penyimpanan.</a:t>
            </a:r>
          </a:p>
        </p:txBody>
      </p:sp>
      <p:sp>
        <p:nvSpPr>
          <p:cNvPr id="24" name="TextBox 24"/>
          <p:cNvSpPr txBox="1"/>
          <p:nvPr/>
        </p:nvSpPr>
        <p:spPr>
          <a:xfrm>
            <a:off x="1029019" y="1358918"/>
            <a:ext cx="11292318" cy="887603"/>
          </a:xfrm>
          <a:prstGeom prst="rect">
            <a:avLst/>
          </a:prstGeom>
        </p:spPr>
        <p:txBody>
          <a:bodyPr lIns="0" tIns="0" rIns="0" bIns="0" rtlCol="0" anchor="t">
            <a:spAutoFit/>
          </a:bodyPr>
          <a:lstStyle/>
          <a:p>
            <a:pPr algn="l">
              <a:lnSpc>
                <a:spcPts val="6495"/>
              </a:lnSpc>
            </a:pPr>
            <a:r>
              <a:rPr lang="en-US" sz="5800" b="1">
                <a:solidFill>
                  <a:srgbClr val="21272C"/>
                </a:solidFill>
                <a:latin typeface="Poppins Bold" panose="00000800000000000000"/>
                <a:ea typeface="Poppins Bold" panose="00000800000000000000"/>
                <a:cs typeface="Poppins Bold" panose="00000800000000000000"/>
                <a:sym typeface="Poppins Bold" panose="00000800000000000000"/>
              </a:rPr>
              <a:t>PENGATURAN FISIK ARSIP</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294188" y="2658015"/>
            <a:ext cx="3835365" cy="9275"/>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145658" y="206599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294188" y="954062"/>
            <a:ext cx="11596784" cy="1627505"/>
          </a:xfrm>
          <a:prstGeom prst="rect">
            <a:avLst/>
          </a:prstGeom>
        </p:spPr>
        <p:txBody>
          <a:bodyPr lIns="0" tIns="0" rIns="0" bIns="0" rtlCol="0" anchor="t">
            <a:spAutoFit/>
          </a:bodyPr>
          <a:lstStyle/>
          <a:p>
            <a:pPr algn="l">
              <a:lnSpc>
                <a:spcPts val="6160"/>
              </a:lnSpc>
            </a:pPr>
            <a:r>
              <a:rPr lang="en-US" sz="5500" b="1">
                <a:solidFill>
                  <a:srgbClr val="21272C"/>
                </a:solidFill>
                <a:latin typeface="Poppins Bold" panose="00000800000000000000"/>
                <a:ea typeface="Poppins Bold" panose="00000800000000000000"/>
                <a:cs typeface="Poppins Bold" panose="00000800000000000000"/>
                <a:sym typeface="Poppins Bold" panose="00000800000000000000"/>
              </a:rPr>
              <a:t>PENOMORAN BOKS DAN PELABELAN</a:t>
            </a:r>
          </a:p>
        </p:txBody>
      </p:sp>
      <p:sp>
        <p:nvSpPr>
          <p:cNvPr id="24" name="TextBox 24"/>
          <p:cNvSpPr txBox="1"/>
          <p:nvPr/>
        </p:nvSpPr>
        <p:spPr>
          <a:xfrm>
            <a:off x="664845" y="3115310"/>
            <a:ext cx="13619480" cy="5539740"/>
          </a:xfrm>
          <a:prstGeom prst="rect">
            <a:avLst/>
          </a:prstGeom>
        </p:spPr>
        <p:txBody>
          <a:bodyPr wrap="square" lIns="0" tIns="0" rIns="0" bIns="0" rtlCol="0" anchor="t">
            <a:spAutoFit/>
          </a:bodyPr>
          <a:lstStyle/>
          <a:p>
            <a:pPr marL="777240" lvl="1" indent="-388620" algn="l">
              <a:lnSpc>
                <a:spcPts val="7200"/>
              </a:lnSpc>
              <a:buFont typeface="Arial" panose="020B0604020202020204"/>
              <a:buChar char="•"/>
            </a:pPr>
            <a:r>
              <a:rPr lang="en-US" sz="4400" b="1" spc="179">
                <a:solidFill>
                  <a:srgbClr val="483624"/>
                </a:solidFill>
                <a:latin typeface="Poppins Bold" panose="00000800000000000000"/>
                <a:ea typeface="Poppins Bold" panose="00000800000000000000"/>
                <a:cs typeface="Poppins Bold" panose="00000800000000000000"/>
                <a:sym typeface="Poppins Bold" panose="00000800000000000000"/>
              </a:rPr>
              <a:t>Membuat label boks dengan mencantumkan lokasi simpan, nomor boks, dan no.folder</a:t>
            </a:r>
          </a:p>
          <a:p>
            <a:pPr marL="777240" lvl="1" indent="-388620" algn="l">
              <a:lnSpc>
                <a:spcPts val="7200"/>
              </a:lnSpc>
              <a:buFont typeface="Arial" panose="020B0604020202020204"/>
              <a:buChar char="•"/>
            </a:pPr>
            <a:r>
              <a:rPr lang="en-US" sz="4400" b="1" spc="179">
                <a:solidFill>
                  <a:srgbClr val="483624"/>
                </a:solidFill>
                <a:latin typeface="Poppins Bold" panose="00000800000000000000"/>
                <a:ea typeface="Poppins Bold" panose="00000800000000000000"/>
                <a:cs typeface="Poppins Bold" panose="00000800000000000000"/>
                <a:sym typeface="Poppins Bold" panose="00000800000000000000"/>
              </a:rPr>
              <a:t>Pemberian nomor boks secara berurutan</a:t>
            </a:r>
          </a:p>
          <a:p>
            <a:pPr marL="777240" lvl="1" indent="-388620" algn="l">
              <a:lnSpc>
                <a:spcPts val="7200"/>
              </a:lnSpc>
              <a:buFont typeface="Arial" panose="020B0604020202020204"/>
              <a:buChar char="•"/>
            </a:pPr>
            <a:r>
              <a:rPr lang="en-US" sz="4400" b="1" spc="179">
                <a:solidFill>
                  <a:srgbClr val="483624"/>
                </a:solidFill>
                <a:latin typeface="Poppins Bold" panose="00000800000000000000"/>
                <a:ea typeface="Poppins Bold" panose="00000800000000000000"/>
                <a:cs typeface="Poppins Bold" panose="00000800000000000000"/>
                <a:sym typeface="Poppins Bold" panose="00000800000000000000"/>
              </a:rPr>
              <a:t>B.01.01 (ruang A, rak 1, boks no.1)</a:t>
            </a:r>
          </a:p>
          <a:p>
            <a:pPr marL="777240" lvl="1" indent="-388620" algn="l">
              <a:lnSpc>
                <a:spcPts val="7200"/>
              </a:lnSpc>
              <a:buFont typeface="Arial" panose="020B0604020202020204"/>
              <a:buChar char="•"/>
            </a:pPr>
            <a:r>
              <a:rPr lang="en-US" sz="4400" b="1" spc="179">
                <a:solidFill>
                  <a:srgbClr val="483624"/>
                </a:solidFill>
                <a:latin typeface="Poppins Bold" panose="00000800000000000000"/>
                <a:ea typeface="Poppins Bold" panose="00000800000000000000"/>
                <a:cs typeface="Poppins Bold" panose="00000800000000000000"/>
                <a:sym typeface="Poppins Bold" panose="00000800000000000000"/>
              </a:rPr>
              <a:t>B.01.02 (ruang A, rak 1,boks no.2)</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761763" y="1714651"/>
            <a:ext cx="9638653" cy="24789"/>
          </a:xfrm>
          <a:prstGeom prst="line">
            <a:avLst/>
          </a:prstGeom>
          <a:ln w="152400" cap="flat">
            <a:solidFill>
              <a:srgbClr val="C6E648"/>
            </a:solidFill>
            <a:prstDash val="solid"/>
            <a:headEnd type="none" w="sm" len="sm"/>
            <a:tailEnd type="none" w="sm" len="sm"/>
          </a:ln>
        </p:spPr>
      </p:sp>
      <p:sp>
        <p:nvSpPr>
          <p:cNvPr id="3" name="TextBox 3"/>
          <p:cNvSpPr txBox="1"/>
          <p:nvPr/>
        </p:nvSpPr>
        <p:spPr>
          <a:xfrm>
            <a:off x="16509346" y="3567390"/>
            <a:ext cx="395134" cy="423626"/>
          </a:xfrm>
          <a:prstGeom prst="rect">
            <a:avLst/>
          </a:prstGeom>
        </p:spPr>
        <p:txBody>
          <a:bodyPr lIns="0" tIns="0" rIns="0" bIns="0" rtlCol="0" anchor="t">
            <a:spAutoFit/>
          </a:bodyPr>
          <a:lstStyle/>
          <a:p>
            <a:pPr algn="ctr">
              <a:lnSpc>
                <a:spcPts val="3155"/>
              </a:lnSpc>
            </a:pPr>
            <a:r>
              <a:rPr lang="en-US" sz="2255">
                <a:solidFill>
                  <a:srgbClr val="935605"/>
                </a:solidFill>
                <a:latin typeface="Arial" panose="020B0604020202020204"/>
                <a:ea typeface="Arial" panose="020B0604020202020204"/>
                <a:cs typeface="Arial" panose="020B0604020202020204"/>
                <a:sym typeface="Arial" panose="020B0604020202020204"/>
              </a:rPr>
              <a:t>R3</a:t>
            </a:r>
          </a:p>
        </p:txBody>
      </p:sp>
      <p:grpSp>
        <p:nvGrpSpPr>
          <p:cNvPr id="4" name="Group 4"/>
          <p:cNvGrpSpPr/>
          <p:nvPr/>
        </p:nvGrpSpPr>
        <p:grpSpPr>
          <a:xfrm>
            <a:off x="12381595" y="-1016760"/>
            <a:ext cx="15729708" cy="5283470"/>
            <a:chOff x="0" y="0"/>
            <a:chExt cx="812800" cy="273012"/>
          </a:xfrm>
        </p:grpSpPr>
        <p:sp>
          <p:nvSpPr>
            <p:cNvPr id="5" name="Freeform 5"/>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6" name="TextBox 6"/>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7" name="Group 7"/>
          <p:cNvGrpSpPr/>
          <p:nvPr/>
        </p:nvGrpSpPr>
        <p:grpSpPr>
          <a:xfrm rot="-10800000">
            <a:off x="11430876" y="1534860"/>
            <a:ext cx="18426493" cy="13875324"/>
            <a:chOff x="0" y="0"/>
            <a:chExt cx="812800" cy="612046"/>
          </a:xfrm>
        </p:grpSpPr>
        <p:sp>
          <p:nvSpPr>
            <p:cNvPr id="8" name="Freeform 8"/>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9" name="TextBox 9"/>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10" name="Group 10"/>
          <p:cNvGrpSpPr/>
          <p:nvPr/>
        </p:nvGrpSpPr>
        <p:grpSpPr>
          <a:xfrm rot="-8767096">
            <a:off x="8072056" y="1454312"/>
            <a:ext cx="15731038" cy="946038"/>
            <a:chOff x="0" y="0"/>
            <a:chExt cx="4143154" cy="249162"/>
          </a:xfrm>
        </p:grpSpPr>
        <p:sp>
          <p:nvSpPr>
            <p:cNvPr id="11" name="Freeform 11"/>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2" name="TextBox 12"/>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3" name="Group 13"/>
          <p:cNvGrpSpPr/>
          <p:nvPr/>
        </p:nvGrpSpPr>
        <p:grpSpPr>
          <a:xfrm rot="-3394389">
            <a:off x="14899520" y="3702982"/>
            <a:ext cx="3857210" cy="989310"/>
            <a:chOff x="0" y="0"/>
            <a:chExt cx="1015891" cy="260559"/>
          </a:xfrm>
        </p:grpSpPr>
        <p:sp>
          <p:nvSpPr>
            <p:cNvPr id="14" name="Freeform 14"/>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5" name="TextBox 15"/>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6" name="Freeform 16"/>
          <p:cNvSpPr/>
          <p:nvPr/>
        </p:nvSpPr>
        <p:spPr>
          <a:xfrm rot="2033835">
            <a:off x="13268636" y="1966214"/>
            <a:ext cx="7107839" cy="337622"/>
          </a:xfrm>
          <a:custGeom>
            <a:avLst/>
            <a:gdLst/>
            <a:ahLst/>
            <a:cxnLst/>
            <a:rect l="l" t="t" r="r" b="b"/>
            <a:pathLst>
              <a:path w="7107839" h="337622">
                <a:moveTo>
                  <a:pt x="0" y="0"/>
                </a:moveTo>
                <a:lnTo>
                  <a:pt x="7107838" y="0"/>
                </a:lnTo>
                <a:lnTo>
                  <a:pt x="7107838" y="337623"/>
                </a:lnTo>
                <a:lnTo>
                  <a:pt x="0" y="337623"/>
                </a:lnTo>
                <a:lnTo>
                  <a:pt x="0" y="0"/>
                </a:lnTo>
                <a:close/>
              </a:path>
            </a:pathLst>
          </a:custGeom>
          <a:blipFill>
            <a:blip r:embed="rId2" cstate="print">
              <a:alphaModFix amt="35000"/>
            </a:blip>
            <a:stretch>
              <a:fillRect/>
            </a:stretch>
          </a:blipFill>
        </p:spPr>
      </p:sp>
      <p:sp>
        <p:nvSpPr>
          <p:cNvPr id="17" name="Freeform 17"/>
          <p:cNvSpPr/>
          <p:nvPr/>
        </p:nvSpPr>
        <p:spPr>
          <a:xfrm rot="2033835">
            <a:off x="16133192" y="7258134"/>
            <a:ext cx="7107839" cy="337622"/>
          </a:xfrm>
          <a:custGeom>
            <a:avLst/>
            <a:gdLst/>
            <a:ahLst/>
            <a:cxnLst/>
            <a:rect l="l" t="t" r="r" b="b"/>
            <a:pathLst>
              <a:path w="7107839" h="337622">
                <a:moveTo>
                  <a:pt x="0" y="0"/>
                </a:moveTo>
                <a:lnTo>
                  <a:pt x="7107839" y="0"/>
                </a:lnTo>
                <a:lnTo>
                  <a:pt x="7107839" y="337623"/>
                </a:lnTo>
                <a:lnTo>
                  <a:pt x="0" y="337623"/>
                </a:lnTo>
                <a:lnTo>
                  <a:pt x="0" y="0"/>
                </a:lnTo>
                <a:close/>
              </a:path>
            </a:pathLst>
          </a:custGeom>
          <a:blipFill>
            <a:blip r:embed="rId2" cstate="print">
              <a:alphaModFix amt="35000"/>
            </a:blip>
            <a:stretch>
              <a:fillRect/>
            </a:stretch>
          </a:blipFill>
        </p:spPr>
      </p:sp>
      <p:grpSp>
        <p:nvGrpSpPr>
          <p:cNvPr id="18" name="Group 18"/>
          <p:cNvGrpSpPr/>
          <p:nvPr/>
        </p:nvGrpSpPr>
        <p:grpSpPr>
          <a:xfrm rot="-3394389">
            <a:off x="11258153" y="6484873"/>
            <a:ext cx="10523697" cy="989310"/>
            <a:chOff x="0" y="0"/>
            <a:chExt cx="2771673" cy="260559"/>
          </a:xfrm>
        </p:grpSpPr>
        <p:sp>
          <p:nvSpPr>
            <p:cNvPr id="19" name="Freeform 19"/>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20" name="TextBox 20"/>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1" name="Group 21"/>
          <p:cNvGrpSpPr/>
          <p:nvPr/>
        </p:nvGrpSpPr>
        <p:grpSpPr>
          <a:xfrm rot="2040498">
            <a:off x="14941751" y="6861740"/>
            <a:ext cx="8042310" cy="989310"/>
            <a:chOff x="0" y="0"/>
            <a:chExt cx="2118139" cy="260559"/>
          </a:xfrm>
        </p:grpSpPr>
        <p:sp>
          <p:nvSpPr>
            <p:cNvPr id="22" name="Freeform 22"/>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3" name="TextBox 23"/>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4" name="Freeform 24"/>
          <p:cNvSpPr/>
          <p:nvPr/>
        </p:nvSpPr>
        <p:spPr>
          <a:xfrm>
            <a:off x="714375" y="2315845"/>
            <a:ext cx="14128750" cy="6106160"/>
          </a:xfrm>
          <a:custGeom>
            <a:avLst/>
            <a:gdLst/>
            <a:ahLst/>
            <a:cxnLst/>
            <a:rect l="l" t="t" r="r" b="b"/>
            <a:pathLst>
              <a:path w="14128825" h="4177218">
                <a:moveTo>
                  <a:pt x="0" y="0"/>
                </a:moveTo>
                <a:lnTo>
                  <a:pt x="14128825" y="0"/>
                </a:lnTo>
                <a:lnTo>
                  <a:pt x="14128825" y="4177218"/>
                </a:lnTo>
                <a:lnTo>
                  <a:pt x="0" y="4177218"/>
                </a:lnTo>
                <a:lnTo>
                  <a:pt x="0" y="0"/>
                </a:lnTo>
                <a:close/>
              </a:path>
            </a:pathLst>
          </a:custGeom>
          <a:blipFill>
            <a:blip r:embed="rId3" cstate="print"/>
            <a:stretch>
              <a:fillRect/>
            </a:stretch>
          </a:blipFill>
        </p:spPr>
      </p:sp>
      <p:sp>
        <p:nvSpPr>
          <p:cNvPr id="25" name="TextBox 25"/>
          <p:cNvSpPr txBox="1"/>
          <p:nvPr/>
        </p:nvSpPr>
        <p:spPr>
          <a:xfrm>
            <a:off x="609600" y="650875"/>
            <a:ext cx="11631930" cy="803910"/>
          </a:xfrm>
          <a:prstGeom prst="rect">
            <a:avLst/>
          </a:prstGeom>
        </p:spPr>
        <p:txBody>
          <a:bodyPr wrap="square"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PENATAAN BOKS PADA RAK</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6879711" y="10804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707175" y="33291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065808" y="61110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749406" y="64879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6" name="Text Box 25"/>
          <p:cNvSpPr txBox="1"/>
          <p:nvPr/>
        </p:nvSpPr>
        <p:spPr>
          <a:xfrm>
            <a:off x="8534400" y="2400300"/>
            <a:ext cx="5023485" cy="5092700"/>
          </a:xfrm>
          <a:prstGeom prst="rect">
            <a:avLst/>
          </a:prstGeom>
          <a:noFill/>
        </p:spPr>
        <p:txBody>
          <a:bodyPr wrap="square" rtlCol="0" anchor="t">
            <a:spAutoFit/>
          </a:bodyPr>
          <a:lstStyle/>
          <a:p>
            <a:pPr indent="0" algn="l" fontAlgn="auto">
              <a:lnSpc>
                <a:spcPts val="6500"/>
              </a:lnSpc>
            </a:pPr>
            <a:r>
              <a:rPr lang="en-US" sz="5000" b="1">
                <a:solidFill>
                  <a:srgbClr val="000000"/>
                </a:solidFill>
                <a:latin typeface="Poppins Bold" panose="00000800000000000000"/>
                <a:ea typeface="Poppins Bold" panose="00000800000000000000"/>
                <a:cs typeface="Poppins Bold" panose="00000800000000000000"/>
                <a:sym typeface="Poppins Bold" panose="00000800000000000000"/>
              </a:rPr>
              <a:t>Contoh penataan boks pada rak dan penyimpanan arsip inaktif</a:t>
            </a:r>
          </a:p>
        </p:txBody>
      </p:sp>
      <p:pic>
        <p:nvPicPr>
          <p:cNvPr id="23" name="Picture 22"/>
          <p:cNvPicPr>
            <a:picLocks noChangeAspect="1"/>
          </p:cNvPicPr>
          <p:nvPr/>
        </p:nvPicPr>
        <p:blipFill>
          <a:blip r:embed="rId3" cstate="print"/>
          <a:stretch>
            <a:fillRect/>
          </a:stretch>
        </p:blipFill>
        <p:spPr>
          <a:xfrm>
            <a:off x="304800" y="1485900"/>
            <a:ext cx="7620000" cy="76200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990630" y="1866788"/>
            <a:ext cx="11172409" cy="39777"/>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549875" y="155594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990284" y="847108"/>
            <a:ext cx="11292318" cy="832485"/>
          </a:xfrm>
          <a:prstGeom prst="rect">
            <a:avLst/>
          </a:prstGeom>
        </p:spPr>
        <p:txBody>
          <a:bodyPr lIns="0" tIns="0" rIns="0" bIns="0" rtlCol="0" anchor="t">
            <a:spAutoFit/>
          </a:bodyPr>
          <a:lstStyle/>
          <a:p>
            <a:pPr algn="l">
              <a:lnSpc>
                <a:spcPts val="6495"/>
              </a:lnSpc>
            </a:pPr>
            <a:r>
              <a:rPr lang="en-US" sz="5800" b="1">
                <a:solidFill>
                  <a:srgbClr val="21272C"/>
                </a:solidFill>
                <a:latin typeface="Poppins Bold" panose="00000800000000000000"/>
                <a:ea typeface="Poppins Bold" panose="00000800000000000000"/>
                <a:cs typeface="Poppins Bold" panose="00000800000000000000"/>
                <a:sym typeface="Poppins Bold" panose="00000800000000000000"/>
              </a:rPr>
              <a:t>PEMELIHARAAN ARSIP IN AKTIF</a:t>
            </a:r>
          </a:p>
        </p:txBody>
      </p:sp>
      <p:sp>
        <p:nvSpPr>
          <p:cNvPr id="24" name="TextBox 24"/>
          <p:cNvSpPr txBox="1"/>
          <p:nvPr/>
        </p:nvSpPr>
        <p:spPr>
          <a:xfrm>
            <a:off x="914193" y="2400616"/>
            <a:ext cx="12871258" cy="6494145"/>
          </a:xfrm>
          <a:prstGeom prst="rect">
            <a:avLst/>
          </a:prstGeom>
        </p:spPr>
        <p:txBody>
          <a:bodyPr lIns="0" tIns="0" rIns="0" bIns="0" rtlCol="0" anchor="t">
            <a:spAutoFit/>
          </a:bodyPr>
          <a:lstStyle/>
          <a:p>
            <a:pPr marL="906780" lvl="1" indent="-453390" algn="just">
              <a:lnSpc>
                <a:spcPts val="8440"/>
              </a:lnSpc>
              <a:buFont typeface="Arial" panose="020B0604020202020204"/>
              <a:buChar char="•"/>
            </a:pPr>
            <a:r>
              <a:rPr lang="en-US" sz="4400" b="1" spc="251">
                <a:solidFill>
                  <a:srgbClr val="4C2503"/>
                </a:solidFill>
                <a:latin typeface="Poppins Bold" panose="00000800000000000000"/>
                <a:ea typeface="Poppins Bold" panose="00000800000000000000"/>
                <a:cs typeface="Poppins Bold" panose="00000800000000000000"/>
                <a:sym typeface="Poppins Bold" panose="00000800000000000000"/>
              </a:rPr>
              <a:t>Pemeriksaan</a:t>
            </a:r>
          </a:p>
          <a:p>
            <a:pPr marL="906780" lvl="1" indent="-453390" algn="just">
              <a:lnSpc>
                <a:spcPts val="8440"/>
              </a:lnSpc>
              <a:buFont typeface="Arial" panose="020B0604020202020204"/>
              <a:buChar char="•"/>
            </a:pPr>
            <a:r>
              <a:rPr lang="en-US" sz="4400" b="1" spc="251">
                <a:solidFill>
                  <a:srgbClr val="4C2503"/>
                </a:solidFill>
                <a:latin typeface="Poppins Bold" panose="00000800000000000000"/>
                <a:ea typeface="Poppins Bold" panose="00000800000000000000"/>
                <a:cs typeface="Poppins Bold" panose="00000800000000000000"/>
                <a:sym typeface="Poppins Bold" panose="00000800000000000000"/>
              </a:rPr>
              <a:t>Verifikasi Arsip yang dipindahkan</a:t>
            </a:r>
          </a:p>
          <a:p>
            <a:pPr marL="906780" lvl="1" indent="-453390" algn="just">
              <a:lnSpc>
                <a:spcPts val="8440"/>
              </a:lnSpc>
              <a:buFont typeface="Arial" panose="020B0604020202020204"/>
              <a:buChar char="•"/>
            </a:pPr>
            <a:r>
              <a:rPr lang="en-US" sz="4400" b="1" spc="251">
                <a:solidFill>
                  <a:srgbClr val="4C2503"/>
                </a:solidFill>
                <a:latin typeface="Poppins Bold" panose="00000800000000000000"/>
                <a:ea typeface="Poppins Bold" panose="00000800000000000000"/>
                <a:cs typeface="Poppins Bold" panose="00000800000000000000"/>
                <a:sym typeface="Poppins Bold" panose="00000800000000000000"/>
              </a:rPr>
              <a:t>Memastikan kelengkapan arsip, kesesuaian fisik arsip dan daftar arsip</a:t>
            </a:r>
          </a:p>
          <a:p>
            <a:pPr marL="906780" lvl="1" indent="-453390" algn="just">
              <a:lnSpc>
                <a:spcPts val="8440"/>
              </a:lnSpc>
              <a:buFont typeface="Arial" panose="020B0604020202020204"/>
              <a:buChar char="•"/>
            </a:pPr>
            <a:r>
              <a:rPr lang="en-US" sz="4400" b="1" spc="251">
                <a:solidFill>
                  <a:srgbClr val="4C2503"/>
                </a:solidFill>
                <a:latin typeface="Poppins Bold" panose="00000800000000000000"/>
                <a:ea typeface="Poppins Bold" panose="00000800000000000000"/>
                <a:cs typeface="Poppins Bold" panose="00000800000000000000"/>
                <a:sym typeface="Poppins Bold" panose="00000800000000000000"/>
              </a:rPr>
              <a:t>Penyusunan daftar arsip inaktif</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29365" y="2332243"/>
            <a:ext cx="11305192" cy="72973"/>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145658" y="206599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029019" y="1358918"/>
            <a:ext cx="11305537" cy="846455"/>
          </a:xfrm>
          <a:prstGeom prst="rect">
            <a:avLst/>
          </a:prstGeom>
        </p:spPr>
        <p:txBody>
          <a:bodyPr lIns="0" tIns="0" rIns="0" bIns="0" rtlCol="0" anchor="t">
            <a:spAutoFit/>
          </a:bodyPr>
          <a:lstStyle/>
          <a:p>
            <a:pPr algn="l">
              <a:lnSpc>
                <a:spcPts val="6160"/>
              </a:lnSpc>
            </a:pPr>
            <a:r>
              <a:rPr lang="en-US" sz="5500" b="1">
                <a:solidFill>
                  <a:srgbClr val="21272C"/>
                </a:solidFill>
                <a:latin typeface="Poppins Bold" panose="00000800000000000000"/>
                <a:ea typeface="Poppins Bold" panose="00000800000000000000"/>
                <a:cs typeface="Poppins Bold" panose="00000800000000000000"/>
                <a:sym typeface="Poppins Bold" panose="00000800000000000000"/>
              </a:rPr>
              <a:t>CONTOH KARTU TUNJUK SILANG</a:t>
            </a:r>
          </a:p>
        </p:txBody>
      </p:sp>
      <p:sp>
        <p:nvSpPr>
          <p:cNvPr id="24" name="Freeform 24"/>
          <p:cNvSpPr/>
          <p:nvPr/>
        </p:nvSpPr>
        <p:spPr>
          <a:xfrm>
            <a:off x="1320165" y="3202305"/>
            <a:ext cx="11174095" cy="6524625"/>
          </a:xfrm>
          <a:custGeom>
            <a:avLst/>
            <a:gdLst/>
            <a:ahLst/>
            <a:cxnLst/>
            <a:rect l="l" t="t" r="r" b="b"/>
            <a:pathLst>
              <a:path w="9621909" h="4155768">
                <a:moveTo>
                  <a:pt x="0" y="0"/>
                </a:moveTo>
                <a:lnTo>
                  <a:pt x="9621910" y="0"/>
                </a:lnTo>
                <a:lnTo>
                  <a:pt x="9621910" y="4155768"/>
                </a:lnTo>
                <a:lnTo>
                  <a:pt x="0" y="4155768"/>
                </a:lnTo>
                <a:lnTo>
                  <a:pt x="0" y="0"/>
                </a:lnTo>
                <a:close/>
              </a:path>
            </a:pathLst>
          </a:custGeom>
          <a:blipFill>
            <a:blip r:embed="rId3" cstate="print"/>
            <a:stretch>
              <a:fillRect l="-28794" t="-539558" r="-126569" b="-542935"/>
            </a:stretch>
          </a:blipFill>
        </p:spPr>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66758" y="2171737"/>
            <a:ext cx="11159379" cy="36628"/>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145658" y="206599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381000" y="419100"/>
            <a:ext cx="12096115" cy="1607820"/>
          </a:xfrm>
          <a:prstGeom prst="rect">
            <a:avLst/>
          </a:prstGeom>
        </p:spPr>
        <p:txBody>
          <a:bodyPr wrap="square" lIns="0" tIns="0" rIns="0" bIns="0" rtlCol="0" anchor="t">
            <a:spAutoFit/>
          </a:bodyPr>
          <a:lstStyle/>
          <a:p>
            <a:pPr algn="l">
              <a:lnSpc>
                <a:spcPts val="6270"/>
              </a:lnSpc>
            </a:pPr>
            <a:r>
              <a:rPr lang="en-US" sz="5600" b="1">
                <a:solidFill>
                  <a:srgbClr val="21272C"/>
                </a:solidFill>
                <a:latin typeface="Poppins Bold" panose="00000800000000000000"/>
                <a:ea typeface="Poppins Bold" panose="00000800000000000000"/>
                <a:cs typeface="Poppins Bold" panose="00000800000000000000"/>
                <a:sym typeface="Poppins Bold" panose="00000800000000000000"/>
              </a:rPr>
              <a:t>9.</a:t>
            </a:r>
            <a:r>
              <a:rPr lang="en-US" sz="5400" b="1">
                <a:solidFill>
                  <a:srgbClr val="21272C"/>
                </a:solidFill>
                <a:latin typeface="Poppins Bold" panose="00000800000000000000"/>
                <a:ea typeface="Poppins Bold" panose="00000800000000000000"/>
                <a:cs typeface="Poppins Bold" panose="00000800000000000000"/>
                <a:sym typeface="Poppins Bold" panose="00000800000000000000"/>
              </a:rPr>
              <a:t> PENYUSUNAN DAFTAR ARSIP </a:t>
            </a:r>
          </a:p>
          <a:p>
            <a:pPr algn="l">
              <a:lnSpc>
                <a:spcPts val="6270"/>
              </a:lnSpc>
            </a:pPr>
            <a:r>
              <a:rPr lang="en-US" sz="5400" b="1">
                <a:solidFill>
                  <a:srgbClr val="21272C"/>
                </a:solidFill>
                <a:latin typeface="Poppins Bold" panose="00000800000000000000"/>
                <a:ea typeface="Poppins Bold" panose="00000800000000000000"/>
                <a:cs typeface="Poppins Bold" panose="00000800000000000000"/>
                <a:sym typeface="Poppins Bold" panose="00000800000000000000"/>
              </a:rPr>
              <a:t>     IN AKTIF </a:t>
            </a:r>
          </a:p>
        </p:txBody>
      </p:sp>
      <p:sp>
        <p:nvSpPr>
          <p:cNvPr id="25" name="Text Box 24"/>
          <p:cNvSpPr txBox="1"/>
          <p:nvPr/>
        </p:nvSpPr>
        <p:spPr>
          <a:xfrm>
            <a:off x="685800" y="2705100"/>
            <a:ext cx="15018385" cy="6477635"/>
          </a:xfrm>
          <a:prstGeom prst="rect">
            <a:avLst/>
          </a:prstGeom>
          <a:noFill/>
        </p:spPr>
        <p:txBody>
          <a:bodyPr wrap="square" rtlCol="0" anchor="t">
            <a:spAutoFit/>
          </a:bodyPr>
          <a:lstStyle/>
          <a:p>
            <a:pPr marL="571500" lvl="0" indent="-400050" algn="just" fontAlgn="auto">
              <a:lnSpc>
                <a:spcPts val="5000"/>
              </a:lnSpc>
              <a:spcAft>
                <a:spcPts val="600"/>
              </a:spcAft>
              <a:buFont typeface="+mj-lt"/>
              <a:buAutoNum type="arabicPeriod"/>
            </a:pPr>
            <a:r>
              <a:rPr lang="en-US" sz="6000" b="1" dirty="0" err="1">
                <a:latin typeface="Arial" panose="020B0604020202020204" pitchFamily="34" charset="0"/>
                <a:cs typeface="Arial" panose="020B0604020202020204" pitchFamily="34" charset="0"/>
                <a:sym typeface="+mn-ea"/>
              </a:rPr>
              <a:t>Penyusunan</a:t>
            </a:r>
            <a:r>
              <a:rPr lang="en-US" sz="6000" b="1" dirty="0">
                <a:latin typeface="Arial" panose="020B0604020202020204" pitchFamily="34" charset="0"/>
                <a:cs typeface="Arial" panose="020B0604020202020204" pitchFamily="34" charset="0"/>
                <a:sym typeface="+mn-ea"/>
              </a:rPr>
              <a:t> D</a:t>
            </a:r>
            <a:r>
              <a:rPr lang="id-ID" sz="6000" b="1" dirty="0">
                <a:latin typeface="Arial" panose="020B0604020202020204" pitchFamily="34" charset="0"/>
                <a:cs typeface="Arial" panose="020B0604020202020204" pitchFamily="34" charset="0"/>
                <a:sym typeface="+mn-ea"/>
              </a:rPr>
              <a:t>aftar arsip inaktif </a:t>
            </a:r>
            <a:r>
              <a:rPr lang="en-US" altLang="id-ID" sz="6000" b="1" dirty="0">
                <a:latin typeface="Arial" panose="020B0604020202020204" pitchFamily="34" charset="0"/>
                <a:cs typeface="Arial" panose="020B0604020202020204" pitchFamily="34" charset="0"/>
                <a:sym typeface="+mn-ea"/>
              </a:rPr>
              <a:t>  </a:t>
            </a:r>
          </a:p>
          <a:p>
            <a:pPr marL="171450" lvl="0" indent="0" algn="just" fontAlgn="auto">
              <a:lnSpc>
                <a:spcPts val="5000"/>
              </a:lnSpc>
              <a:spcAft>
                <a:spcPts val="600"/>
              </a:spcAft>
              <a:buFont typeface="+mj-lt"/>
              <a:buNone/>
            </a:pPr>
            <a:r>
              <a:rPr lang="en-US" altLang="id-ID" sz="6000" b="1" dirty="0">
                <a:latin typeface="Arial" panose="020B0604020202020204" pitchFamily="34" charset="0"/>
                <a:cs typeface="Arial" panose="020B0604020202020204" pitchFamily="34" charset="0"/>
                <a:sym typeface="+mn-ea"/>
              </a:rPr>
              <a:t>   </a:t>
            </a:r>
            <a:r>
              <a:rPr lang="id-ID" sz="6000" b="1" dirty="0">
                <a:latin typeface="Arial" panose="020B0604020202020204" pitchFamily="34" charset="0"/>
                <a:cs typeface="Arial" panose="020B0604020202020204" pitchFamily="34" charset="0"/>
                <a:sym typeface="+mn-ea"/>
              </a:rPr>
              <a:t>berdasarkan </a:t>
            </a:r>
            <a:r>
              <a:rPr lang="en-US" sz="6000" b="1" dirty="0" err="1">
                <a:latin typeface="Arial" panose="020B0604020202020204" pitchFamily="34" charset="0"/>
                <a:cs typeface="Arial" panose="020B0604020202020204" pitchFamily="34" charset="0"/>
                <a:sym typeface="+mn-ea"/>
              </a:rPr>
              <a:t>deskripsi</a:t>
            </a:r>
            <a:r>
              <a:rPr lang="en-US" sz="6000" b="1" dirty="0">
                <a:latin typeface="Arial" panose="020B0604020202020204" pitchFamily="34" charset="0"/>
                <a:cs typeface="Arial" panose="020B0604020202020204" pitchFamily="34" charset="0"/>
                <a:sym typeface="+mn-ea"/>
              </a:rPr>
              <a:t> </a:t>
            </a:r>
            <a:r>
              <a:rPr lang="en-US" sz="6000" b="1" dirty="0" err="1">
                <a:latin typeface="Arial" panose="020B0604020202020204" pitchFamily="34" charset="0"/>
                <a:cs typeface="Arial" panose="020B0604020202020204" pitchFamily="34" charset="0"/>
                <a:sym typeface="+mn-ea"/>
              </a:rPr>
              <a:t>arsip</a:t>
            </a:r>
            <a:r>
              <a:rPr lang="en-US" sz="6000" b="1" dirty="0">
                <a:latin typeface="Arial" panose="020B0604020202020204" pitchFamily="34" charset="0"/>
                <a:cs typeface="Arial" panose="020B0604020202020204" pitchFamily="34" charset="0"/>
                <a:sym typeface="+mn-ea"/>
              </a:rPr>
              <a:t> </a:t>
            </a:r>
          </a:p>
          <a:p>
            <a:pPr marL="171450" lvl="0" indent="0" algn="just" fontAlgn="auto">
              <a:lnSpc>
                <a:spcPts val="5000"/>
              </a:lnSpc>
              <a:spcAft>
                <a:spcPts val="600"/>
              </a:spcAft>
              <a:buFont typeface="+mj-lt"/>
              <a:buNone/>
            </a:pPr>
            <a:r>
              <a:rPr lang="en-US" sz="6000" b="1" dirty="0">
                <a:latin typeface="Arial" panose="020B0604020202020204" pitchFamily="34" charset="0"/>
                <a:cs typeface="Arial" panose="020B0604020202020204" pitchFamily="34" charset="0"/>
                <a:sym typeface="+mn-ea"/>
              </a:rPr>
              <a:t>   yang </a:t>
            </a:r>
            <a:r>
              <a:rPr lang="en-US" sz="6000" b="1" dirty="0" err="1">
                <a:latin typeface="Arial" panose="020B0604020202020204" pitchFamily="34" charset="0"/>
                <a:cs typeface="Arial" panose="020B0604020202020204" pitchFamily="34" charset="0"/>
                <a:sym typeface="+mn-ea"/>
              </a:rPr>
              <a:t>disusun</a:t>
            </a:r>
            <a:r>
              <a:rPr lang="en-US" sz="6000" b="1" dirty="0">
                <a:latin typeface="Arial" panose="020B0604020202020204" pitchFamily="34" charset="0"/>
                <a:cs typeface="Arial" panose="020B0604020202020204" pitchFamily="34" charset="0"/>
                <a:sym typeface="+mn-ea"/>
              </a:rPr>
              <a:t> </a:t>
            </a:r>
            <a:r>
              <a:rPr lang="en-US" sz="6000" b="1" dirty="0" err="1">
                <a:latin typeface="Arial" panose="020B0604020202020204" pitchFamily="34" charset="0"/>
                <a:cs typeface="Arial" panose="020B0604020202020204" pitchFamily="34" charset="0"/>
                <a:sym typeface="+mn-ea"/>
              </a:rPr>
              <a:t>secara</a:t>
            </a:r>
            <a:r>
              <a:rPr lang="en-US" sz="6000" b="1" dirty="0">
                <a:latin typeface="Arial" panose="020B0604020202020204" pitchFamily="34" charset="0"/>
                <a:cs typeface="Arial" panose="020B0604020202020204" pitchFamily="34" charset="0"/>
                <a:sym typeface="+mn-ea"/>
              </a:rPr>
              <a:t> </a:t>
            </a:r>
            <a:r>
              <a:rPr lang="en-US" sz="6000" b="1" dirty="0" err="1">
                <a:latin typeface="Arial" panose="020B0604020202020204" pitchFamily="34" charset="0"/>
                <a:cs typeface="Arial" panose="020B0604020202020204" pitchFamily="34" charset="0"/>
                <a:sym typeface="+mn-ea"/>
              </a:rPr>
              <a:t>kronologis</a:t>
            </a:r>
            <a:r>
              <a:rPr lang="en-US" sz="6000" b="1" dirty="0">
                <a:latin typeface="Arial" panose="020B0604020202020204" pitchFamily="34" charset="0"/>
                <a:cs typeface="Arial" panose="020B0604020202020204" pitchFamily="34" charset="0"/>
                <a:sym typeface="+mn-ea"/>
              </a:rPr>
              <a:t> </a:t>
            </a:r>
          </a:p>
          <a:p>
            <a:pPr marL="171450" lvl="0" indent="0" algn="just" fontAlgn="auto">
              <a:lnSpc>
                <a:spcPts val="5000"/>
              </a:lnSpc>
              <a:spcAft>
                <a:spcPts val="600"/>
              </a:spcAft>
              <a:buFont typeface="+mj-lt"/>
              <a:buNone/>
            </a:pPr>
            <a:r>
              <a:rPr lang="en-US" sz="6000" b="1" dirty="0">
                <a:latin typeface="Arial" panose="020B0604020202020204" pitchFamily="34" charset="0"/>
                <a:cs typeface="Arial" panose="020B0604020202020204" pitchFamily="34" charset="0"/>
                <a:sym typeface="+mn-ea"/>
              </a:rPr>
              <a:t>   </a:t>
            </a:r>
            <a:r>
              <a:rPr lang="en-US" sz="6000" b="1" dirty="0" err="1">
                <a:latin typeface="Arial" panose="020B0604020202020204" pitchFamily="34" charset="0"/>
                <a:cs typeface="Arial" panose="020B0604020202020204" pitchFamily="34" charset="0"/>
                <a:sym typeface="+mn-ea"/>
              </a:rPr>
              <a:t>perkelompok</a:t>
            </a:r>
            <a:r>
              <a:rPr lang="en-US" sz="6000" b="1" dirty="0">
                <a:latin typeface="Arial" panose="020B0604020202020204" pitchFamily="34" charset="0"/>
                <a:cs typeface="Arial" panose="020B0604020202020204" pitchFamily="34" charset="0"/>
                <a:sym typeface="+mn-ea"/>
              </a:rPr>
              <a:t> </a:t>
            </a:r>
            <a:r>
              <a:rPr lang="en-US" sz="6000" b="1" dirty="0" err="1">
                <a:latin typeface="Arial" panose="020B0604020202020204" pitchFamily="34" charset="0"/>
                <a:cs typeface="Arial" panose="020B0604020202020204" pitchFamily="34" charset="0"/>
                <a:sym typeface="+mn-ea"/>
              </a:rPr>
              <a:t>berkas</a:t>
            </a:r>
            <a:r>
              <a:rPr lang="id-ID" sz="6000" b="1" dirty="0">
                <a:latin typeface="Arial" panose="020B0604020202020204" pitchFamily="34" charset="0"/>
                <a:cs typeface="Arial" panose="020B0604020202020204" pitchFamily="34" charset="0"/>
                <a:sym typeface="+mn-ea"/>
              </a:rPr>
              <a:t>.</a:t>
            </a:r>
          </a:p>
          <a:p>
            <a:pPr marL="171450" lvl="0" indent="0" algn="just" fontAlgn="auto">
              <a:lnSpc>
                <a:spcPts val="5000"/>
              </a:lnSpc>
              <a:spcAft>
                <a:spcPts val="600"/>
              </a:spcAft>
              <a:buFont typeface="+mj-lt"/>
              <a:buNone/>
            </a:pPr>
            <a:endParaRPr lang="en-US" sz="6000" b="1" dirty="0">
              <a:latin typeface="Arial" panose="020B0604020202020204" pitchFamily="34" charset="0"/>
              <a:cs typeface="Arial" panose="020B0604020202020204" pitchFamily="34" charset="0"/>
            </a:endParaRPr>
          </a:p>
          <a:p>
            <a:pPr marL="171450" lvl="0" indent="0" algn="just" fontAlgn="auto">
              <a:lnSpc>
                <a:spcPts val="5000"/>
              </a:lnSpc>
              <a:spcAft>
                <a:spcPts val="600"/>
              </a:spcAft>
              <a:buFont typeface="+mj-lt"/>
              <a:buNone/>
            </a:pPr>
            <a:r>
              <a:rPr lang="en-US" altLang="fi-FI" sz="6000" b="1" dirty="0">
                <a:latin typeface="Arial" panose="020B0604020202020204" pitchFamily="34" charset="0"/>
                <a:cs typeface="Arial" panose="020B0604020202020204" pitchFamily="34" charset="0"/>
                <a:sym typeface="+mn-ea"/>
              </a:rPr>
              <a:t>2. </a:t>
            </a:r>
            <a:r>
              <a:rPr lang="fi-FI" sz="6000" b="1" dirty="0">
                <a:latin typeface="Arial" panose="020B0604020202020204" pitchFamily="34" charset="0"/>
                <a:cs typeface="Arial" panose="020B0604020202020204" pitchFamily="34" charset="0"/>
                <a:sym typeface="+mn-ea"/>
              </a:rPr>
              <a:t>Daftar arsip inaktif digunakan </a:t>
            </a:r>
          </a:p>
          <a:p>
            <a:pPr marL="171450" lvl="0" indent="0" algn="just" fontAlgn="auto">
              <a:lnSpc>
                <a:spcPts val="5000"/>
              </a:lnSpc>
              <a:spcAft>
                <a:spcPts val="600"/>
              </a:spcAft>
              <a:buFont typeface="+mj-lt"/>
              <a:buNone/>
            </a:pPr>
            <a:r>
              <a:rPr lang="fi-FI" sz="6000" b="1" dirty="0">
                <a:latin typeface="Arial" panose="020B0604020202020204" pitchFamily="34" charset="0"/>
                <a:cs typeface="Arial" panose="020B0604020202020204" pitchFamily="34" charset="0"/>
                <a:sym typeface="+mn-ea"/>
              </a:rPr>
              <a:t> </a:t>
            </a:r>
            <a:r>
              <a:rPr lang="en-US" altLang="fi-FI" sz="6000" b="1" dirty="0">
                <a:latin typeface="Arial" panose="020B0604020202020204" pitchFamily="34" charset="0"/>
                <a:cs typeface="Arial" panose="020B0604020202020204" pitchFamily="34" charset="0"/>
                <a:sym typeface="+mn-ea"/>
              </a:rPr>
              <a:t>   </a:t>
            </a:r>
            <a:r>
              <a:rPr lang="fi-FI" sz="6000" b="1" dirty="0">
                <a:latin typeface="Arial" panose="020B0604020202020204" pitchFamily="34" charset="0"/>
                <a:cs typeface="Arial" panose="020B0604020202020204" pitchFamily="34" charset="0"/>
                <a:sym typeface="+mn-ea"/>
              </a:rPr>
              <a:t>sebagai sarana penemuan </a:t>
            </a:r>
          </a:p>
          <a:p>
            <a:pPr marL="171450" lvl="0" indent="0" algn="just" fontAlgn="auto">
              <a:lnSpc>
                <a:spcPts val="5000"/>
              </a:lnSpc>
              <a:spcAft>
                <a:spcPts val="600"/>
              </a:spcAft>
              <a:buFont typeface="+mj-lt"/>
              <a:buNone/>
            </a:pPr>
            <a:r>
              <a:rPr lang="fi-FI" sz="6000" b="1" dirty="0">
                <a:latin typeface="Arial" panose="020B0604020202020204" pitchFamily="34" charset="0"/>
                <a:cs typeface="Arial" panose="020B0604020202020204" pitchFamily="34" charset="0"/>
                <a:sym typeface="+mn-ea"/>
              </a:rPr>
              <a:t> </a:t>
            </a:r>
            <a:r>
              <a:rPr lang="en-US" altLang="fi-FI" sz="6000" b="1" dirty="0">
                <a:latin typeface="Arial" panose="020B0604020202020204" pitchFamily="34" charset="0"/>
                <a:cs typeface="Arial" panose="020B0604020202020204" pitchFamily="34" charset="0"/>
                <a:sym typeface="+mn-ea"/>
              </a:rPr>
              <a:t>   </a:t>
            </a:r>
            <a:r>
              <a:rPr lang="fi-FI" sz="6000" b="1" dirty="0">
                <a:latin typeface="Arial" panose="020B0604020202020204" pitchFamily="34" charset="0"/>
                <a:cs typeface="Arial" panose="020B0604020202020204" pitchFamily="34" charset="0"/>
                <a:sym typeface="+mn-ea"/>
              </a:rPr>
              <a:t>kembali arsip dan sarana </a:t>
            </a:r>
          </a:p>
          <a:p>
            <a:pPr marL="171450" lvl="0" indent="0" algn="just" fontAlgn="auto">
              <a:lnSpc>
                <a:spcPts val="5000"/>
              </a:lnSpc>
              <a:spcAft>
                <a:spcPts val="600"/>
              </a:spcAft>
              <a:buFont typeface="+mj-lt"/>
              <a:buNone/>
            </a:pPr>
            <a:r>
              <a:rPr lang="fi-FI" sz="6000" b="1" dirty="0">
                <a:latin typeface="Arial" panose="020B0604020202020204" pitchFamily="34" charset="0"/>
                <a:cs typeface="Arial" panose="020B0604020202020204" pitchFamily="34" charset="0"/>
                <a:sym typeface="+mn-ea"/>
              </a:rPr>
              <a:t> </a:t>
            </a:r>
            <a:r>
              <a:rPr lang="en-US" altLang="fi-FI" sz="6000" b="1" dirty="0">
                <a:latin typeface="Arial" panose="020B0604020202020204" pitchFamily="34" charset="0"/>
                <a:cs typeface="Arial" panose="020B0604020202020204" pitchFamily="34" charset="0"/>
                <a:sym typeface="+mn-ea"/>
              </a:rPr>
              <a:t>   </a:t>
            </a:r>
            <a:r>
              <a:rPr lang="fi-FI" sz="6000" b="1" dirty="0">
                <a:latin typeface="Arial" panose="020B0604020202020204" pitchFamily="34" charset="0"/>
                <a:cs typeface="Arial" panose="020B0604020202020204" pitchFamily="34" charset="0"/>
                <a:sym typeface="+mn-ea"/>
              </a:rPr>
              <a:t>pengendalian arsip inaktif.</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478936" y="1031474"/>
            <a:ext cx="6240571" cy="1790"/>
          </a:xfrm>
          <a:prstGeom prst="line">
            <a:avLst/>
          </a:prstGeom>
          <a:ln w="171450" cap="flat">
            <a:solidFill>
              <a:srgbClr val="C6E648"/>
            </a:solidFill>
            <a:prstDash val="solid"/>
            <a:headEnd type="none" w="sm" len="sm"/>
            <a:tailEnd type="none" w="sm" len="sm"/>
          </a:ln>
        </p:spPr>
      </p:sp>
      <p:sp>
        <p:nvSpPr>
          <p:cNvPr id="3" name="TextBox 3"/>
          <p:cNvSpPr txBox="1"/>
          <p:nvPr/>
        </p:nvSpPr>
        <p:spPr>
          <a:xfrm>
            <a:off x="14337618" y="5019675"/>
            <a:ext cx="1628775" cy="604520"/>
          </a:xfrm>
          <a:prstGeom prst="rect">
            <a:avLst/>
          </a:prstGeom>
        </p:spPr>
        <p:txBody>
          <a:bodyPr lIns="0" tIns="0" rIns="0" bIns="0" rtlCol="0" anchor="t">
            <a:spAutoFit/>
          </a:bodyPr>
          <a:lstStyle/>
          <a:p>
            <a:pPr algn="ctr">
              <a:lnSpc>
                <a:spcPts val="4480"/>
              </a:lnSpc>
            </a:pPr>
            <a:endParaRPr/>
          </a:p>
        </p:txBody>
      </p:sp>
      <p:sp>
        <p:nvSpPr>
          <p:cNvPr id="4" name="TextBox 4"/>
          <p:cNvSpPr txBox="1"/>
          <p:nvPr/>
        </p:nvSpPr>
        <p:spPr>
          <a:xfrm>
            <a:off x="14421454" y="5521389"/>
            <a:ext cx="1428750" cy="528320"/>
          </a:xfrm>
          <a:prstGeom prst="rect">
            <a:avLst/>
          </a:prstGeom>
        </p:spPr>
        <p:txBody>
          <a:bodyPr lIns="0" tIns="0" rIns="0" bIns="0" rtlCol="0" anchor="t">
            <a:spAutoFit/>
          </a:bodyPr>
          <a:lstStyle/>
          <a:p>
            <a:pPr algn="ctr">
              <a:lnSpc>
                <a:spcPts val="4480"/>
              </a:lnSpc>
            </a:pPr>
            <a:endParaRPr/>
          </a:p>
        </p:txBody>
      </p:sp>
      <p:sp>
        <p:nvSpPr>
          <p:cNvPr id="5" name="TextBox 5"/>
          <p:cNvSpPr txBox="1"/>
          <p:nvPr/>
        </p:nvSpPr>
        <p:spPr>
          <a:xfrm>
            <a:off x="16815278" y="5026884"/>
            <a:ext cx="1752600" cy="604520"/>
          </a:xfrm>
          <a:prstGeom prst="rect">
            <a:avLst/>
          </a:prstGeom>
        </p:spPr>
        <p:txBody>
          <a:bodyPr lIns="0" tIns="0" rIns="0" bIns="0" rtlCol="0" anchor="t">
            <a:spAutoFit/>
          </a:bodyPr>
          <a:lstStyle/>
          <a:p>
            <a:pPr algn="ctr">
              <a:lnSpc>
                <a:spcPts val="4480"/>
              </a:lnSpc>
            </a:pPr>
            <a:endParaRPr/>
          </a:p>
        </p:txBody>
      </p:sp>
      <p:graphicFrame>
        <p:nvGraphicFramePr>
          <p:cNvPr id="6" name="Table 6"/>
          <p:cNvGraphicFramePr>
            <a:graphicFrameLocks noGrp="1"/>
          </p:cNvGraphicFramePr>
          <p:nvPr/>
        </p:nvGraphicFramePr>
        <p:xfrm>
          <a:off x="537679" y="1532634"/>
          <a:ext cx="17153901" cy="5204970"/>
        </p:xfrm>
        <a:graphic>
          <a:graphicData uri="http://schemas.openxmlformats.org/drawingml/2006/table">
            <a:tbl>
              <a:tblPr/>
              <a:tblGrid>
                <a:gridCol w="979611"/>
                <a:gridCol w="1058034"/>
                <a:gridCol w="1150796"/>
                <a:gridCol w="1365400"/>
                <a:gridCol w="2325582"/>
                <a:gridCol w="1382906"/>
                <a:gridCol w="903797"/>
                <a:gridCol w="2972534"/>
                <a:gridCol w="1462572"/>
                <a:gridCol w="1842735"/>
                <a:gridCol w="1709934"/>
              </a:tblGrid>
              <a:tr h="1218391">
                <a:tc gridSpan="11">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Kop Surat 1</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r>
              <a:tr h="1506452">
                <a:tc>
                  <a:txBody>
                    <a:bodyPr/>
                    <a:lstStyle/>
                    <a:p>
                      <a:pPr algn="ctr">
                        <a:lnSpc>
                          <a:spcPts val="2520"/>
                        </a:lnSpc>
                        <a:defRPr/>
                      </a:pPr>
                      <a:r>
                        <a:rPr lang="en-US" sz="1800">
                          <a:solidFill>
                            <a:srgbClr val="21272C"/>
                          </a:solidFill>
                          <a:latin typeface="Poppins" panose="00000500000000000000"/>
                          <a:ea typeface="Poppins" panose="00000500000000000000"/>
                          <a:cs typeface="Poppins" panose="00000500000000000000"/>
                          <a:sym typeface="Poppins" panose="00000500000000000000"/>
                        </a:rPr>
                        <a:t>No</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Kode</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Arsip</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253">
                          <a:solidFill>
                            <a:srgbClr val="21272C"/>
                          </a:solidFill>
                          <a:latin typeface="Poppins Bold" panose="00000800000000000000"/>
                          <a:ea typeface="Poppins Bold" panose="00000800000000000000"/>
                          <a:cs typeface="Poppins Bold" panose="00000800000000000000"/>
                          <a:sym typeface="Poppins Bold" panose="00000800000000000000"/>
                        </a:rPr>
                        <a:t>Kurun  Waktu</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Tingkat</a:t>
                      </a:r>
                      <a:endParaRPr lang="en-US" sz="1100"/>
                    </a:p>
                    <a:p>
                      <a:pPr algn="ctr">
                        <a:lnSpc>
                          <a:spcPts val="2520"/>
                        </a:lnSpc>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Perkembangan</a:t>
                      </a:r>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Jumlah</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Ket</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9">
                          <a:solidFill>
                            <a:srgbClr val="21272C"/>
                          </a:solidFill>
                          <a:latin typeface="Poppins Bold" panose="00000800000000000000"/>
                          <a:ea typeface="Poppins Bold" panose="00000800000000000000"/>
                          <a:cs typeface="Poppins Bold" panose="00000800000000000000"/>
                          <a:sym typeface="Poppins Bold" panose="00000800000000000000"/>
                        </a:rPr>
                        <a:t>Nomor Definitif Folder</a:t>
                      </a:r>
                      <a:endParaRPr lang="en-US" sz="1100"/>
                    </a:p>
                    <a:p>
                      <a:pPr algn="ctr">
                        <a:lnSpc>
                          <a:spcPts val="2520"/>
                        </a:lnSpc>
                      </a:pPr>
                      <a:r>
                        <a:rPr lang="en-US" sz="1800" b="1" spc="-9">
                          <a:solidFill>
                            <a:srgbClr val="21272C"/>
                          </a:solidFill>
                          <a:latin typeface="Poppins Bold" panose="00000800000000000000"/>
                          <a:ea typeface="Poppins Bold" panose="00000800000000000000"/>
                          <a:cs typeface="Poppins Bold" panose="00000800000000000000"/>
                          <a:sym typeface="Poppins Bold" panose="00000800000000000000"/>
                        </a:rPr>
                        <a:t>dan Boks</a:t>
                      </a:r>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Lokasi Simpan</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32">
                          <a:solidFill>
                            <a:srgbClr val="21272C"/>
                          </a:solidFill>
                          <a:latin typeface="Poppins Bold" panose="00000800000000000000"/>
                          <a:ea typeface="Poppins Bold" panose="00000800000000000000"/>
                          <a:cs typeface="Poppins Bold" panose="00000800000000000000"/>
                          <a:sym typeface="Poppins Bold" panose="00000800000000000000"/>
                        </a:rPr>
                        <a:t>Jangka</a:t>
                      </a:r>
                      <a:endParaRPr lang="en-US" sz="1100"/>
                    </a:p>
                    <a:p>
                      <a:pPr algn="ctr">
                        <a:lnSpc>
                          <a:spcPts val="2520"/>
                        </a:lnSpc>
                      </a:pPr>
                      <a:r>
                        <a:rPr lang="en-US" sz="1800" b="1" spc="-32">
                          <a:solidFill>
                            <a:srgbClr val="21272C"/>
                          </a:solidFill>
                          <a:latin typeface="Poppins Bold" panose="00000800000000000000"/>
                          <a:ea typeface="Poppins Bold" panose="00000800000000000000"/>
                          <a:cs typeface="Poppins Bold" panose="00000800000000000000"/>
                          <a:sym typeface="Poppins Bold" panose="00000800000000000000"/>
                        </a:rPr>
                        <a:t>Simpan dan</a:t>
                      </a:r>
                    </a:p>
                    <a:p>
                      <a:pPr algn="ctr">
                        <a:lnSpc>
                          <a:spcPts val="2520"/>
                        </a:lnSpc>
                      </a:pPr>
                      <a:r>
                        <a:rPr lang="en-US" sz="1800" b="1" spc="-32">
                          <a:solidFill>
                            <a:srgbClr val="21272C"/>
                          </a:solidFill>
                          <a:latin typeface="Poppins Bold" panose="00000800000000000000"/>
                          <a:ea typeface="Poppins Bold" panose="00000800000000000000"/>
                          <a:cs typeface="Poppins Bold" panose="00000800000000000000"/>
                          <a:sym typeface="Poppins Bold" panose="00000800000000000000"/>
                        </a:rPr>
                        <a:t>Nasib Akhir</a:t>
                      </a:r>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Kategori</a:t>
                      </a:r>
                      <a:endParaRPr lang="en-US" sz="1100"/>
                    </a:p>
                    <a:p>
                      <a:pPr algn="ctr">
                        <a:lnSpc>
                          <a:spcPts val="2520"/>
                        </a:lnSpc>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Arsip</a:t>
                      </a:r>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r h="1241988">
                <a:tc>
                  <a:txBody>
                    <a:bodyPr/>
                    <a:lstStyle/>
                    <a:p>
                      <a:pPr algn="l">
                        <a:lnSpc>
                          <a:spcPts val="2520"/>
                        </a:lnSpc>
                        <a:defRPr/>
                      </a:pPr>
                      <a:r>
                        <a:rPr lang="en-US" sz="1800">
                          <a:solidFill>
                            <a:srgbClr val="21272C"/>
                          </a:solidFill>
                          <a:latin typeface="Poppins" panose="00000500000000000000"/>
                          <a:ea typeface="Poppins" panose="00000500000000000000"/>
                          <a:cs typeface="Poppins" panose="00000500000000000000"/>
                          <a:sym typeface="Poppins" panose="00000500000000000000"/>
                        </a:rPr>
                        <a:t>2</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3</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41">
                          <a:solidFill>
                            <a:srgbClr val="21272C"/>
                          </a:solidFill>
                          <a:latin typeface="Poppins Bold" panose="00000800000000000000"/>
                          <a:ea typeface="Poppins Bold" panose="00000800000000000000"/>
                          <a:cs typeface="Poppins Bold" panose="00000800000000000000"/>
                          <a:sym typeface="Poppins Bold" panose="00000800000000000000"/>
                        </a:rPr>
                        <a:t>4</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5</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6</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7</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8</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9</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10</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11</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12</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r h="1238139">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bl>
          </a:graphicData>
        </a:graphic>
      </p:graphicFrame>
      <p:grpSp>
        <p:nvGrpSpPr>
          <p:cNvPr id="7" name="Group 7"/>
          <p:cNvGrpSpPr/>
          <p:nvPr/>
        </p:nvGrpSpPr>
        <p:grpSpPr>
          <a:xfrm>
            <a:off x="309690" y="6939850"/>
            <a:ext cx="5762371" cy="3086100"/>
            <a:chOff x="0" y="0"/>
            <a:chExt cx="1517661" cy="812800"/>
          </a:xfrm>
        </p:grpSpPr>
        <p:sp>
          <p:nvSpPr>
            <p:cNvPr id="8" name="Freeform 8"/>
            <p:cNvSpPr/>
            <p:nvPr/>
          </p:nvSpPr>
          <p:spPr>
            <a:xfrm>
              <a:off x="0" y="0"/>
              <a:ext cx="1517661" cy="812800"/>
            </a:xfrm>
            <a:custGeom>
              <a:avLst/>
              <a:gdLst/>
              <a:ahLst/>
              <a:cxnLst/>
              <a:rect l="l" t="t" r="r" b="b"/>
              <a:pathLst>
                <a:path w="1517661" h="812800">
                  <a:moveTo>
                    <a:pt x="65833" y="0"/>
                  </a:moveTo>
                  <a:lnTo>
                    <a:pt x="1451828" y="0"/>
                  </a:lnTo>
                  <a:cubicBezTo>
                    <a:pt x="1488187" y="0"/>
                    <a:pt x="1517661" y="29474"/>
                    <a:pt x="1517661" y="65833"/>
                  </a:cubicBezTo>
                  <a:lnTo>
                    <a:pt x="1517661" y="746967"/>
                  </a:lnTo>
                  <a:cubicBezTo>
                    <a:pt x="1517661" y="783326"/>
                    <a:pt x="1488187" y="812800"/>
                    <a:pt x="1451828" y="812800"/>
                  </a:cubicBezTo>
                  <a:lnTo>
                    <a:pt x="65833" y="812800"/>
                  </a:lnTo>
                  <a:cubicBezTo>
                    <a:pt x="29474" y="812800"/>
                    <a:pt x="0" y="783326"/>
                    <a:pt x="0" y="746967"/>
                  </a:cubicBezTo>
                  <a:lnTo>
                    <a:pt x="0" y="65833"/>
                  </a:lnTo>
                  <a:cubicBezTo>
                    <a:pt x="0" y="29474"/>
                    <a:pt x="29474" y="0"/>
                    <a:pt x="65833" y="0"/>
                  </a:cubicBezTo>
                  <a:close/>
                </a:path>
              </a:pathLst>
            </a:custGeom>
            <a:solidFill>
              <a:srgbClr val="000000">
                <a:alpha val="0"/>
              </a:srgbClr>
            </a:solidFill>
            <a:ln w="104775" cap="rnd">
              <a:solidFill>
                <a:srgbClr val="C6E648"/>
              </a:solidFill>
              <a:prstDash val="solid"/>
              <a:round/>
            </a:ln>
          </p:spPr>
        </p:sp>
        <p:sp>
          <p:nvSpPr>
            <p:cNvPr id="9" name="TextBox 9"/>
            <p:cNvSpPr txBox="1"/>
            <p:nvPr/>
          </p:nvSpPr>
          <p:spPr>
            <a:xfrm>
              <a:off x="0" y="-57150"/>
              <a:ext cx="1517661" cy="869950"/>
            </a:xfrm>
            <a:prstGeom prst="rect">
              <a:avLst/>
            </a:prstGeom>
          </p:spPr>
          <p:txBody>
            <a:bodyPr lIns="50800" tIns="50800" rIns="50800" bIns="50800" rtlCol="0" anchor="ctr"/>
            <a:lstStyle/>
            <a:p>
              <a:pPr algn="ctr">
                <a:lnSpc>
                  <a:spcPts val="2660"/>
                </a:lnSpc>
              </a:pPr>
              <a:endParaRPr/>
            </a:p>
          </p:txBody>
        </p:sp>
      </p:grpSp>
      <p:sp>
        <p:nvSpPr>
          <p:cNvPr id="10" name="TextBox 10"/>
          <p:cNvSpPr txBox="1"/>
          <p:nvPr/>
        </p:nvSpPr>
        <p:spPr>
          <a:xfrm>
            <a:off x="375285" y="297180"/>
            <a:ext cx="7757160" cy="631825"/>
          </a:xfrm>
          <a:prstGeom prst="rect">
            <a:avLst/>
          </a:prstGeom>
        </p:spPr>
        <p:txBody>
          <a:bodyPr wrap="square" lIns="0" tIns="0" rIns="0" bIns="0" rtlCol="0" anchor="t">
            <a:spAutoFit/>
          </a:bodyPr>
          <a:lstStyle/>
          <a:p>
            <a:pPr algn="l">
              <a:lnSpc>
                <a:spcPts val="4930"/>
              </a:lnSpc>
            </a:pPr>
            <a:r>
              <a:rPr lang="en-US" sz="4800" b="1">
                <a:solidFill>
                  <a:srgbClr val="21272C"/>
                </a:solidFill>
                <a:latin typeface="Poppins Bold" panose="00000800000000000000"/>
                <a:ea typeface="Poppins Bold" panose="00000800000000000000"/>
                <a:cs typeface="Poppins Bold" panose="00000800000000000000"/>
                <a:sym typeface="Poppins Bold" panose="00000800000000000000"/>
              </a:rPr>
              <a:t>DAFTAR ARSIP INAKTIF</a:t>
            </a:r>
          </a:p>
        </p:txBody>
      </p:sp>
      <p:sp>
        <p:nvSpPr>
          <p:cNvPr id="11" name="TextBox 11"/>
          <p:cNvSpPr txBox="1"/>
          <p:nvPr/>
        </p:nvSpPr>
        <p:spPr>
          <a:xfrm>
            <a:off x="762000" y="7160123"/>
            <a:ext cx="4857750" cy="2607454"/>
          </a:xfrm>
          <a:prstGeom prst="rect">
            <a:avLst/>
          </a:prstGeom>
        </p:spPr>
        <p:txBody>
          <a:bodyPr lIns="0" tIns="0" rIns="0" bIns="0" rtlCol="0" anchor="t">
            <a:spAutoFit/>
          </a:bodyPr>
          <a:lstStyle/>
          <a:p>
            <a:pPr algn="l">
              <a:lnSpc>
                <a:spcPts val="2280"/>
              </a:lnSpc>
            </a:pPr>
            <a:r>
              <a:rPr lang="en-US" sz="1885" spc="-45">
                <a:solidFill>
                  <a:srgbClr val="21272C"/>
                </a:solidFill>
                <a:latin typeface="Arial" panose="020B0604020202020204"/>
                <a:ea typeface="Arial" panose="020B0604020202020204"/>
                <a:cs typeface="Arial" panose="020B0604020202020204"/>
                <a:sym typeface="Arial" panose="020B0604020202020204"/>
              </a:rPr>
              <a:t>Petunjuk Pengisian:</a:t>
            </a:r>
          </a:p>
          <a:p>
            <a:pPr algn="l">
              <a:lnSpc>
                <a:spcPts val="2280"/>
              </a:lnSpc>
            </a:pPr>
            <a:r>
              <a:rPr lang="en-US" sz="1885" spc="-45">
                <a:solidFill>
                  <a:srgbClr val="21272C"/>
                </a:solidFill>
                <a:latin typeface="Arial" panose="020B0604020202020204"/>
                <a:ea typeface="Arial" panose="020B0604020202020204"/>
                <a:cs typeface="Arial" panose="020B0604020202020204"/>
                <a:sym typeface="Arial" panose="020B0604020202020204"/>
              </a:rPr>
              <a:t>Kolom (1), diisi dengan kop lembaga</a:t>
            </a:r>
          </a:p>
          <a:p>
            <a:pPr algn="l">
              <a:lnSpc>
                <a:spcPts val="2280"/>
              </a:lnSpc>
            </a:pPr>
            <a:r>
              <a:rPr lang="en-US" sz="1885" spc="-45">
                <a:solidFill>
                  <a:srgbClr val="21272C"/>
                </a:solidFill>
                <a:latin typeface="Arial" panose="020B0604020202020204"/>
                <a:ea typeface="Arial" panose="020B0604020202020204"/>
                <a:cs typeface="Arial" panose="020B0604020202020204"/>
                <a:sym typeface="Arial" panose="020B0604020202020204"/>
              </a:rPr>
              <a:t>Kolom (2), diisi dengan nomor urut berkas/arsip:</a:t>
            </a:r>
          </a:p>
          <a:p>
            <a:pPr algn="l">
              <a:lnSpc>
                <a:spcPts val="2280"/>
              </a:lnSpc>
            </a:pPr>
            <a:r>
              <a:rPr lang="en-US" sz="1885" spc="-45">
                <a:solidFill>
                  <a:srgbClr val="21272C"/>
                </a:solidFill>
                <a:latin typeface="Arial" panose="020B0604020202020204"/>
                <a:ea typeface="Arial" panose="020B0604020202020204"/>
                <a:cs typeface="Arial" panose="020B0604020202020204"/>
                <a:sym typeface="Arial" panose="020B0604020202020204"/>
              </a:rPr>
              <a:t>Kolom (3), disi dengan kode klasifikasi arsip</a:t>
            </a:r>
          </a:p>
          <a:p>
            <a:pPr algn="l">
              <a:lnSpc>
                <a:spcPts val="2280"/>
              </a:lnSpc>
            </a:pPr>
            <a:r>
              <a:rPr lang="en-US" sz="1885" spc="-45">
                <a:solidFill>
                  <a:srgbClr val="21272C"/>
                </a:solidFill>
                <a:latin typeface="Arial" panose="020B0604020202020204"/>
                <a:ea typeface="Arial" panose="020B0604020202020204"/>
                <a:cs typeface="Arial" panose="020B0604020202020204"/>
                <a:sym typeface="Arial" panose="020B0604020202020204"/>
              </a:rPr>
              <a:t>Kolom (4), diisi dengan uralan jenis/series arsip:</a:t>
            </a:r>
          </a:p>
          <a:p>
            <a:pPr algn="l">
              <a:lnSpc>
                <a:spcPts val="2280"/>
              </a:lnSpc>
            </a:pPr>
            <a:r>
              <a:rPr lang="en-US" sz="1885" spc="-45">
                <a:solidFill>
                  <a:srgbClr val="21272C"/>
                </a:solidFill>
                <a:latin typeface="Arial" panose="020B0604020202020204"/>
                <a:ea typeface="Arial" panose="020B0604020202020204"/>
                <a:cs typeface="Arial" panose="020B0604020202020204"/>
                <a:sym typeface="Arial" panose="020B0604020202020204"/>
              </a:rPr>
              <a:t>Kolom (5), diisi dengan kurun waktu;</a:t>
            </a:r>
          </a:p>
          <a:p>
            <a:pPr algn="l">
              <a:lnSpc>
                <a:spcPts val="2280"/>
              </a:lnSpc>
            </a:pPr>
            <a:r>
              <a:rPr lang="en-US" sz="1885" spc="-45">
                <a:solidFill>
                  <a:srgbClr val="21272C"/>
                </a:solidFill>
                <a:latin typeface="Arial" panose="020B0604020202020204"/>
                <a:ea typeface="Arial" panose="020B0604020202020204"/>
                <a:cs typeface="Arial" panose="020B0604020202020204"/>
                <a:sym typeface="Arial" panose="020B0604020202020204"/>
              </a:rPr>
              <a:t>Kolom (6), diisi dengan tingkat perkembangan</a:t>
            </a:r>
          </a:p>
          <a:p>
            <a:pPr algn="l">
              <a:lnSpc>
                <a:spcPts val="2280"/>
              </a:lnSpc>
            </a:pPr>
            <a:r>
              <a:rPr lang="en-US" sz="1885" spc="-45">
                <a:solidFill>
                  <a:srgbClr val="21272C"/>
                </a:solidFill>
                <a:latin typeface="Arial" panose="020B0604020202020204"/>
                <a:ea typeface="Arial" panose="020B0604020202020204"/>
                <a:cs typeface="Arial" panose="020B0604020202020204"/>
                <a:sym typeface="Arial" panose="020B0604020202020204"/>
              </a:rPr>
              <a:t>arsip</a:t>
            </a:r>
          </a:p>
          <a:p>
            <a:pPr algn="l">
              <a:lnSpc>
                <a:spcPts val="2280"/>
              </a:lnSpc>
            </a:pPr>
            <a:r>
              <a:rPr lang="en-US" sz="1885" spc="-45">
                <a:solidFill>
                  <a:srgbClr val="21272C"/>
                </a:solidFill>
                <a:latin typeface="Arial" panose="020B0604020202020204"/>
                <a:ea typeface="Arial" panose="020B0604020202020204"/>
                <a:cs typeface="Arial" panose="020B0604020202020204"/>
                <a:sym typeface="Arial" panose="020B0604020202020204"/>
              </a:rPr>
              <a:t>Kolom (7), diisi dengan jumlah arsip:</a:t>
            </a:r>
          </a:p>
        </p:txBody>
      </p:sp>
      <p:sp>
        <p:nvSpPr>
          <p:cNvPr id="12" name="TextBox 12"/>
          <p:cNvSpPr txBox="1"/>
          <p:nvPr/>
        </p:nvSpPr>
        <p:spPr>
          <a:xfrm>
            <a:off x="13000434" y="7160123"/>
            <a:ext cx="4258866" cy="1172395"/>
          </a:xfrm>
          <a:prstGeom prst="rect">
            <a:avLst/>
          </a:prstGeom>
        </p:spPr>
        <p:txBody>
          <a:bodyPr lIns="0" tIns="0" rIns="0" bIns="0" rtlCol="0" anchor="t">
            <a:spAutoFit/>
          </a:bodyPr>
          <a:lstStyle/>
          <a:p>
            <a:pPr algn="l">
              <a:lnSpc>
                <a:spcPts val="2290"/>
              </a:lnSpc>
            </a:pPr>
            <a:r>
              <a:rPr lang="en-US" sz="1850" spc="-31">
                <a:solidFill>
                  <a:srgbClr val="21272C"/>
                </a:solidFill>
                <a:latin typeface="Arial" panose="020B0604020202020204"/>
                <a:ea typeface="Arial" panose="020B0604020202020204"/>
                <a:cs typeface="Arial" panose="020B0604020202020204"/>
                <a:sym typeface="Arial" panose="020B0604020202020204"/>
              </a:rPr>
              <a:t>tempat, tanggal, bulan, tahun</a:t>
            </a:r>
          </a:p>
          <a:p>
            <a:pPr algn="l">
              <a:lnSpc>
                <a:spcPts val="2290"/>
              </a:lnSpc>
            </a:pPr>
            <a:r>
              <a:rPr lang="en-US" sz="1850" spc="-31">
                <a:solidFill>
                  <a:srgbClr val="21272C"/>
                </a:solidFill>
                <a:latin typeface="Arial" panose="020B0604020202020204"/>
                <a:ea typeface="Arial" panose="020B0604020202020204"/>
                <a:cs typeface="Arial" panose="020B0604020202020204"/>
                <a:sym typeface="Arial" panose="020B0604020202020204"/>
              </a:rPr>
              <a:t>Jabatan</a:t>
            </a:r>
          </a:p>
          <a:p>
            <a:pPr algn="l">
              <a:lnSpc>
                <a:spcPts val="2290"/>
              </a:lnSpc>
            </a:pPr>
            <a:r>
              <a:rPr lang="en-US" sz="1850" spc="-31">
                <a:solidFill>
                  <a:srgbClr val="21272C"/>
                </a:solidFill>
                <a:latin typeface="Arial" panose="020B0604020202020204"/>
                <a:ea typeface="Arial" panose="020B0604020202020204"/>
                <a:cs typeface="Arial" panose="020B0604020202020204"/>
                <a:sym typeface="Arial" panose="020B0604020202020204"/>
              </a:rPr>
              <a:t>Tanda tangan pejabat yang mengesahkan</a:t>
            </a:r>
          </a:p>
          <a:p>
            <a:pPr algn="l">
              <a:lnSpc>
                <a:spcPts val="2290"/>
              </a:lnSpc>
            </a:pPr>
            <a:r>
              <a:rPr lang="en-US" sz="1850" spc="-31">
                <a:solidFill>
                  <a:srgbClr val="21272C"/>
                </a:solidFill>
                <a:latin typeface="Arial" panose="020B0604020202020204"/>
                <a:ea typeface="Arial" panose="020B0604020202020204"/>
                <a:cs typeface="Arial" panose="020B0604020202020204"/>
                <a:sym typeface="Arial" panose="020B0604020202020204"/>
              </a:rPr>
              <a:t>Nama</a:t>
            </a:r>
          </a:p>
        </p:txBody>
      </p:sp>
      <p:grpSp>
        <p:nvGrpSpPr>
          <p:cNvPr id="13" name="Group 13"/>
          <p:cNvGrpSpPr/>
          <p:nvPr/>
        </p:nvGrpSpPr>
        <p:grpSpPr>
          <a:xfrm>
            <a:off x="6179820" y="6939915"/>
            <a:ext cx="6261735" cy="3202305"/>
            <a:chOff x="0" y="0"/>
            <a:chExt cx="1649116" cy="744751"/>
          </a:xfrm>
        </p:grpSpPr>
        <p:sp>
          <p:nvSpPr>
            <p:cNvPr id="14" name="Freeform 14"/>
            <p:cNvSpPr/>
            <p:nvPr/>
          </p:nvSpPr>
          <p:spPr>
            <a:xfrm>
              <a:off x="0" y="0"/>
              <a:ext cx="1649116" cy="744751"/>
            </a:xfrm>
            <a:custGeom>
              <a:avLst/>
              <a:gdLst/>
              <a:ahLst/>
              <a:cxnLst/>
              <a:rect l="l" t="t" r="r" b="b"/>
              <a:pathLst>
                <a:path w="1649116" h="744751">
                  <a:moveTo>
                    <a:pt x="60585" y="0"/>
                  </a:moveTo>
                  <a:lnTo>
                    <a:pt x="1588531" y="0"/>
                  </a:lnTo>
                  <a:cubicBezTo>
                    <a:pt x="1621991" y="0"/>
                    <a:pt x="1649116" y="27125"/>
                    <a:pt x="1649116" y="60585"/>
                  </a:cubicBezTo>
                  <a:lnTo>
                    <a:pt x="1649116" y="684166"/>
                  </a:lnTo>
                  <a:cubicBezTo>
                    <a:pt x="1649116" y="717626"/>
                    <a:pt x="1621991" y="744751"/>
                    <a:pt x="1588531" y="744751"/>
                  </a:cubicBezTo>
                  <a:lnTo>
                    <a:pt x="60585" y="744751"/>
                  </a:lnTo>
                  <a:cubicBezTo>
                    <a:pt x="27125" y="744751"/>
                    <a:pt x="0" y="717626"/>
                    <a:pt x="0" y="684166"/>
                  </a:cubicBezTo>
                  <a:lnTo>
                    <a:pt x="0" y="60585"/>
                  </a:lnTo>
                  <a:cubicBezTo>
                    <a:pt x="0" y="27125"/>
                    <a:pt x="27125" y="0"/>
                    <a:pt x="60585" y="0"/>
                  </a:cubicBezTo>
                  <a:close/>
                </a:path>
              </a:pathLst>
            </a:custGeom>
            <a:solidFill>
              <a:srgbClr val="000000">
                <a:alpha val="0"/>
              </a:srgbClr>
            </a:solidFill>
            <a:ln w="104775" cap="rnd">
              <a:solidFill>
                <a:srgbClr val="C6E648"/>
              </a:solidFill>
              <a:prstDash val="solid"/>
              <a:round/>
            </a:ln>
          </p:spPr>
        </p:sp>
        <p:sp>
          <p:nvSpPr>
            <p:cNvPr id="15" name="TextBox 15"/>
            <p:cNvSpPr txBox="1"/>
            <p:nvPr/>
          </p:nvSpPr>
          <p:spPr>
            <a:xfrm>
              <a:off x="0" y="-57150"/>
              <a:ext cx="1649116" cy="801901"/>
            </a:xfrm>
            <a:prstGeom prst="rect">
              <a:avLst/>
            </a:prstGeom>
          </p:spPr>
          <p:txBody>
            <a:bodyPr lIns="50800" tIns="50800" rIns="50800" bIns="50800" rtlCol="0" anchor="ctr"/>
            <a:lstStyle/>
            <a:p>
              <a:pPr algn="ctr">
                <a:lnSpc>
                  <a:spcPts val="2660"/>
                </a:lnSpc>
              </a:pPr>
              <a:endParaRPr/>
            </a:p>
          </p:txBody>
        </p:sp>
      </p:grpSp>
      <p:sp>
        <p:nvSpPr>
          <p:cNvPr id="16" name="TextBox 16"/>
          <p:cNvSpPr txBox="1"/>
          <p:nvPr/>
        </p:nvSpPr>
        <p:spPr>
          <a:xfrm>
            <a:off x="6481940" y="7160123"/>
            <a:ext cx="5553075" cy="1176841"/>
          </a:xfrm>
          <a:prstGeom prst="rect">
            <a:avLst/>
          </a:prstGeom>
        </p:spPr>
        <p:txBody>
          <a:bodyPr lIns="0" tIns="0" rIns="0" bIns="0" rtlCol="0" anchor="t">
            <a:spAutoFit/>
          </a:bodyPr>
          <a:lstStyle/>
          <a:p>
            <a:pPr algn="l">
              <a:lnSpc>
                <a:spcPts val="2270"/>
              </a:lnSpc>
            </a:pPr>
            <a:r>
              <a:rPr lang="en-US" sz="1865" spc="-31">
                <a:solidFill>
                  <a:srgbClr val="21272C"/>
                </a:solidFill>
                <a:latin typeface="Arial" panose="020B0604020202020204"/>
                <a:ea typeface="Arial" panose="020B0604020202020204"/>
                <a:cs typeface="Arial" panose="020B0604020202020204"/>
                <a:sym typeface="Arial" panose="020B0604020202020204"/>
              </a:rPr>
              <a:t>Kolom (8), diisi dengan media arsip, kondisi, dll;</a:t>
            </a:r>
          </a:p>
          <a:p>
            <a:pPr algn="l">
              <a:lnSpc>
                <a:spcPts val="2270"/>
              </a:lnSpc>
            </a:pPr>
            <a:r>
              <a:rPr lang="en-US" sz="1865" spc="-31">
                <a:solidFill>
                  <a:srgbClr val="21272C"/>
                </a:solidFill>
                <a:latin typeface="Arial" panose="020B0604020202020204"/>
                <a:ea typeface="Arial" panose="020B0604020202020204"/>
                <a:cs typeface="Arial" panose="020B0604020202020204"/>
                <a:sym typeface="Arial" panose="020B0604020202020204"/>
              </a:rPr>
              <a:t>Kolom (9), diisi dengan nomor definitif folder dan boks</a:t>
            </a:r>
          </a:p>
          <a:p>
            <a:pPr algn="l">
              <a:lnSpc>
                <a:spcPts val="2270"/>
              </a:lnSpc>
            </a:pPr>
            <a:r>
              <a:rPr lang="en-US" sz="1865" spc="-31">
                <a:solidFill>
                  <a:srgbClr val="21272C"/>
                </a:solidFill>
                <a:latin typeface="Arial" panose="020B0604020202020204"/>
                <a:ea typeface="Arial" panose="020B0604020202020204"/>
                <a:cs typeface="Arial" panose="020B0604020202020204"/>
                <a:sym typeface="Arial" panose="020B0604020202020204"/>
              </a:rPr>
              <a:t>Kolom (10), disi dengan lokasi simpan yang mencakup</a:t>
            </a:r>
          </a:p>
          <a:p>
            <a:pPr algn="l">
              <a:lnSpc>
                <a:spcPts val="2270"/>
              </a:lnSpc>
            </a:pPr>
            <a:r>
              <a:rPr lang="en-US" sz="1865" spc="-31">
                <a:solidFill>
                  <a:srgbClr val="21272C"/>
                </a:solidFill>
                <a:latin typeface="Arial" panose="020B0604020202020204"/>
                <a:ea typeface="Arial" panose="020B0604020202020204"/>
                <a:cs typeface="Arial" panose="020B0604020202020204"/>
                <a:sym typeface="Arial" panose="020B0604020202020204"/>
              </a:rPr>
              <a:t>ruangan dan nomor boks;</a:t>
            </a:r>
          </a:p>
        </p:txBody>
      </p:sp>
      <p:sp>
        <p:nvSpPr>
          <p:cNvPr id="17" name="TextBox 17"/>
          <p:cNvSpPr txBox="1"/>
          <p:nvPr/>
        </p:nvSpPr>
        <p:spPr>
          <a:xfrm>
            <a:off x="6547485" y="8652510"/>
            <a:ext cx="5487035" cy="782320"/>
          </a:xfrm>
          <a:prstGeom prst="rect">
            <a:avLst/>
          </a:prstGeom>
        </p:spPr>
        <p:txBody>
          <a:bodyPr lIns="0" tIns="0" rIns="0" bIns="0" rtlCol="0" anchor="t">
            <a:noAutofit/>
          </a:bodyPr>
          <a:lstStyle/>
          <a:p>
            <a:pPr algn="l">
              <a:lnSpc>
                <a:spcPts val="2230"/>
              </a:lnSpc>
            </a:pPr>
            <a:r>
              <a:rPr lang="en-US" sz="1815" spc="-21">
                <a:solidFill>
                  <a:srgbClr val="21272C"/>
                </a:solidFill>
                <a:latin typeface="Arial" panose="020B0604020202020204"/>
                <a:ea typeface="Arial" panose="020B0604020202020204"/>
                <a:cs typeface="Arial" panose="020B0604020202020204"/>
                <a:sym typeface="Arial" panose="020B0604020202020204"/>
              </a:rPr>
              <a:t>Kolom (11), diisi dengan jangka Simpan dan Nasib Akhir</a:t>
            </a:r>
          </a:p>
          <a:p>
            <a:pPr algn="l">
              <a:lnSpc>
                <a:spcPts val="2230"/>
              </a:lnSpc>
            </a:pPr>
            <a:r>
              <a:rPr lang="en-US" sz="1815" spc="-21">
                <a:solidFill>
                  <a:srgbClr val="21272C"/>
                </a:solidFill>
                <a:latin typeface="Arial" panose="020B0604020202020204"/>
                <a:ea typeface="Arial" panose="020B0604020202020204"/>
                <a:cs typeface="Arial" panose="020B0604020202020204"/>
                <a:sym typeface="Arial" panose="020B0604020202020204"/>
              </a:rPr>
              <a:t>Kolom (12), diisi dengan kategori arsip, merupakan</a:t>
            </a:r>
          </a:p>
          <a:p>
            <a:pPr algn="l">
              <a:lnSpc>
                <a:spcPts val="2230"/>
              </a:lnSpc>
            </a:pPr>
            <a:r>
              <a:rPr lang="en-US" sz="1815" spc="-21">
                <a:solidFill>
                  <a:srgbClr val="21272C"/>
                </a:solidFill>
                <a:latin typeface="Arial" panose="020B0604020202020204"/>
                <a:ea typeface="Arial" panose="020B0604020202020204"/>
                <a:cs typeface="Arial" panose="020B0604020202020204"/>
                <a:sym typeface="Arial" panose="020B0604020202020204"/>
              </a:rPr>
              <a:t>arsip vital, arsip terjaga, dan keterangan klasifikasi dan</a:t>
            </a:r>
          </a:p>
          <a:p>
            <a:pPr algn="l">
              <a:lnSpc>
                <a:spcPts val="2235"/>
              </a:lnSpc>
            </a:pPr>
            <a:r>
              <a:rPr lang="en-US" sz="1820" spc="-20">
                <a:solidFill>
                  <a:srgbClr val="21272C"/>
                </a:solidFill>
                <a:latin typeface="Arial" panose="020B0604020202020204"/>
                <a:ea typeface="Arial" panose="020B0604020202020204"/>
                <a:cs typeface="Arial" panose="020B0604020202020204"/>
                <a:sym typeface="Arial" panose="020B0604020202020204"/>
              </a:rPr>
              <a:t>keamanan akses (rahasia, sangat rahasia terbatas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478936" y="1031474"/>
            <a:ext cx="6240571" cy="1790"/>
          </a:xfrm>
          <a:prstGeom prst="line">
            <a:avLst/>
          </a:prstGeom>
          <a:ln w="171450" cap="flat">
            <a:solidFill>
              <a:srgbClr val="C6E648"/>
            </a:solidFill>
            <a:prstDash val="solid"/>
            <a:headEnd type="none" w="sm" len="sm"/>
            <a:tailEnd type="none" w="sm" len="sm"/>
          </a:ln>
        </p:spPr>
      </p:sp>
      <p:sp>
        <p:nvSpPr>
          <p:cNvPr id="3" name="TextBox 3"/>
          <p:cNvSpPr txBox="1"/>
          <p:nvPr/>
        </p:nvSpPr>
        <p:spPr>
          <a:xfrm>
            <a:off x="14337618" y="5019675"/>
            <a:ext cx="1628775" cy="604520"/>
          </a:xfrm>
          <a:prstGeom prst="rect">
            <a:avLst/>
          </a:prstGeom>
        </p:spPr>
        <p:txBody>
          <a:bodyPr lIns="0" tIns="0" rIns="0" bIns="0" rtlCol="0" anchor="t">
            <a:spAutoFit/>
          </a:bodyPr>
          <a:lstStyle/>
          <a:p>
            <a:pPr algn="ctr">
              <a:lnSpc>
                <a:spcPts val="4480"/>
              </a:lnSpc>
            </a:pPr>
            <a:endParaRPr/>
          </a:p>
        </p:txBody>
      </p:sp>
      <p:sp>
        <p:nvSpPr>
          <p:cNvPr id="4" name="TextBox 4"/>
          <p:cNvSpPr txBox="1"/>
          <p:nvPr/>
        </p:nvSpPr>
        <p:spPr>
          <a:xfrm>
            <a:off x="14421454" y="5521389"/>
            <a:ext cx="1428750" cy="528320"/>
          </a:xfrm>
          <a:prstGeom prst="rect">
            <a:avLst/>
          </a:prstGeom>
        </p:spPr>
        <p:txBody>
          <a:bodyPr lIns="0" tIns="0" rIns="0" bIns="0" rtlCol="0" anchor="t">
            <a:spAutoFit/>
          </a:bodyPr>
          <a:lstStyle/>
          <a:p>
            <a:pPr algn="ctr">
              <a:lnSpc>
                <a:spcPts val="4480"/>
              </a:lnSpc>
            </a:pPr>
            <a:endParaRPr/>
          </a:p>
        </p:txBody>
      </p:sp>
      <p:sp>
        <p:nvSpPr>
          <p:cNvPr id="5" name="TextBox 5"/>
          <p:cNvSpPr txBox="1"/>
          <p:nvPr/>
        </p:nvSpPr>
        <p:spPr>
          <a:xfrm>
            <a:off x="16815278" y="5026884"/>
            <a:ext cx="1752600" cy="604520"/>
          </a:xfrm>
          <a:prstGeom prst="rect">
            <a:avLst/>
          </a:prstGeom>
        </p:spPr>
        <p:txBody>
          <a:bodyPr lIns="0" tIns="0" rIns="0" bIns="0" rtlCol="0" anchor="t">
            <a:spAutoFit/>
          </a:bodyPr>
          <a:lstStyle/>
          <a:p>
            <a:pPr algn="ctr">
              <a:lnSpc>
                <a:spcPts val="4480"/>
              </a:lnSpc>
            </a:pPr>
            <a:endParaRPr/>
          </a:p>
        </p:txBody>
      </p:sp>
      <p:graphicFrame>
        <p:nvGraphicFramePr>
          <p:cNvPr id="6" name="Table 6"/>
          <p:cNvGraphicFramePr>
            <a:graphicFrameLocks noGrp="1"/>
          </p:cNvGraphicFramePr>
          <p:nvPr/>
        </p:nvGraphicFramePr>
        <p:xfrm>
          <a:off x="567050" y="1554873"/>
          <a:ext cx="17153901" cy="6700396"/>
        </p:xfrm>
        <a:graphic>
          <a:graphicData uri="http://schemas.openxmlformats.org/drawingml/2006/table">
            <a:tbl>
              <a:tblPr/>
              <a:tblGrid>
                <a:gridCol w="979611"/>
                <a:gridCol w="1058034"/>
                <a:gridCol w="1486333"/>
                <a:gridCol w="1425317"/>
                <a:gridCol w="2277648"/>
                <a:gridCol w="1379444"/>
                <a:gridCol w="1422549"/>
                <a:gridCol w="2109724"/>
                <a:gridCol w="1438605"/>
                <a:gridCol w="1866702"/>
                <a:gridCol w="1709934"/>
              </a:tblGrid>
              <a:tr h="1216389">
                <a:tc gridSpan="11">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Kop Surat 1</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hMerge="1">
                  <a:txBody>
                    <a:bodyPr/>
                    <a:lstStyle/>
                    <a:p>
                      <a:endParaRPr lang="en-US"/>
                    </a:p>
                  </a:txBody>
                  <a:tcPr marL="190500" marR="190500" marT="190500" marB="190500" anchor="ctr">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r>
              <a:tr h="1503977">
                <a:tc>
                  <a:txBody>
                    <a:bodyPr/>
                    <a:lstStyle/>
                    <a:p>
                      <a:pPr algn="ctr">
                        <a:lnSpc>
                          <a:spcPts val="2520"/>
                        </a:lnSpc>
                        <a:defRPr/>
                      </a:pPr>
                      <a:r>
                        <a:rPr lang="en-US" sz="1800">
                          <a:solidFill>
                            <a:srgbClr val="21272C"/>
                          </a:solidFill>
                          <a:latin typeface="Poppins" panose="00000500000000000000"/>
                          <a:ea typeface="Poppins" panose="00000500000000000000"/>
                          <a:cs typeface="Poppins" panose="00000500000000000000"/>
                          <a:sym typeface="Poppins" panose="00000500000000000000"/>
                        </a:rPr>
                        <a:t>No</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Kode</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Arsip</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253">
                          <a:solidFill>
                            <a:srgbClr val="21272C"/>
                          </a:solidFill>
                          <a:latin typeface="Poppins Bold" panose="00000800000000000000"/>
                          <a:ea typeface="Poppins Bold" panose="00000800000000000000"/>
                          <a:cs typeface="Poppins Bold" panose="00000800000000000000"/>
                          <a:sym typeface="Poppins Bold" panose="00000800000000000000"/>
                        </a:rPr>
                        <a:t>Kurun  Waktu</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Tingkat</a:t>
                      </a:r>
                      <a:endParaRPr lang="en-US" sz="1100"/>
                    </a:p>
                    <a:p>
                      <a:pPr algn="ctr">
                        <a:lnSpc>
                          <a:spcPts val="2520"/>
                        </a:lnSpc>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Perkembangan</a:t>
                      </a:r>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Jumlah</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Ket</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9">
                          <a:solidFill>
                            <a:srgbClr val="21272C"/>
                          </a:solidFill>
                          <a:latin typeface="Poppins Bold" panose="00000800000000000000"/>
                          <a:ea typeface="Poppins Bold" panose="00000800000000000000"/>
                          <a:cs typeface="Poppins Bold" panose="00000800000000000000"/>
                          <a:sym typeface="Poppins Bold" panose="00000800000000000000"/>
                        </a:rPr>
                        <a:t>Nomor Definitif Folder</a:t>
                      </a:r>
                      <a:endParaRPr lang="en-US" sz="1100"/>
                    </a:p>
                    <a:p>
                      <a:pPr algn="ctr">
                        <a:lnSpc>
                          <a:spcPts val="2520"/>
                        </a:lnSpc>
                      </a:pPr>
                      <a:r>
                        <a:rPr lang="en-US" sz="1800" b="1" spc="-9">
                          <a:solidFill>
                            <a:srgbClr val="21272C"/>
                          </a:solidFill>
                          <a:latin typeface="Poppins Bold" panose="00000800000000000000"/>
                          <a:ea typeface="Poppins Bold" panose="00000800000000000000"/>
                          <a:cs typeface="Poppins Bold" panose="00000800000000000000"/>
                          <a:sym typeface="Poppins Bold" panose="00000800000000000000"/>
                        </a:rPr>
                        <a:t>dan Boks</a:t>
                      </a:r>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Lokasi Simpan</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32">
                          <a:solidFill>
                            <a:srgbClr val="21272C"/>
                          </a:solidFill>
                          <a:latin typeface="Poppins Bold" panose="00000800000000000000"/>
                          <a:ea typeface="Poppins Bold" panose="00000800000000000000"/>
                          <a:cs typeface="Poppins Bold" panose="00000800000000000000"/>
                          <a:sym typeface="Poppins Bold" panose="00000800000000000000"/>
                        </a:rPr>
                        <a:t>Jangka</a:t>
                      </a:r>
                      <a:endParaRPr lang="en-US" sz="1100"/>
                    </a:p>
                    <a:p>
                      <a:pPr algn="ctr">
                        <a:lnSpc>
                          <a:spcPts val="2520"/>
                        </a:lnSpc>
                      </a:pPr>
                      <a:r>
                        <a:rPr lang="en-US" sz="1800" b="1" spc="-32">
                          <a:solidFill>
                            <a:srgbClr val="21272C"/>
                          </a:solidFill>
                          <a:latin typeface="Poppins Bold" panose="00000800000000000000"/>
                          <a:ea typeface="Poppins Bold" panose="00000800000000000000"/>
                          <a:cs typeface="Poppins Bold" panose="00000800000000000000"/>
                          <a:sym typeface="Poppins Bold" panose="00000800000000000000"/>
                        </a:rPr>
                        <a:t>Simpan dan</a:t>
                      </a:r>
                    </a:p>
                    <a:p>
                      <a:pPr algn="ctr">
                        <a:lnSpc>
                          <a:spcPts val="2520"/>
                        </a:lnSpc>
                      </a:pPr>
                      <a:r>
                        <a:rPr lang="en-US" sz="1800" b="1" spc="-32">
                          <a:solidFill>
                            <a:srgbClr val="21272C"/>
                          </a:solidFill>
                          <a:latin typeface="Poppins Bold" panose="00000800000000000000"/>
                          <a:ea typeface="Poppins Bold" panose="00000800000000000000"/>
                          <a:cs typeface="Poppins Bold" panose="00000800000000000000"/>
                          <a:sym typeface="Poppins Bold" panose="00000800000000000000"/>
                        </a:rPr>
                        <a:t>Nasib Akhir</a:t>
                      </a:r>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Kategori</a:t>
                      </a:r>
                      <a:endParaRPr lang="en-US" sz="1100"/>
                    </a:p>
                    <a:p>
                      <a:pPr algn="ctr">
                        <a:lnSpc>
                          <a:spcPts val="2520"/>
                        </a:lnSpc>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Arsip</a:t>
                      </a:r>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r h="1239948">
                <a:tc>
                  <a:txBody>
                    <a:bodyPr/>
                    <a:lstStyle/>
                    <a:p>
                      <a:pPr algn="l">
                        <a:lnSpc>
                          <a:spcPts val="2520"/>
                        </a:lnSpc>
                        <a:defRPr/>
                      </a:pPr>
                      <a:r>
                        <a:rPr lang="en-US" sz="1800">
                          <a:solidFill>
                            <a:srgbClr val="21272C"/>
                          </a:solidFill>
                          <a:latin typeface="Poppins" panose="00000500000000000000"/>
                          <a:ea typeface="Poppins" panose="00000500000000000000"/>
                          <a:cs typeface="Poppins" panose="00000500000000000000"/>
                          <a:sym typeface="Poppins" panose="00000500000000000000"/>
                        </a:rPr>
                        <a:t>2</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3</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spc="41">
                          <a:solidFill>
                            <a:srgbClr val="21272C"/>
                          </a:solidFill>
                          <a:latin typeface="Poppins Bold" panose="00000800000000000000"/>
                          <a:ea typeface="Poppins Bold" panose="00000800000000000000"/>
                          <a:cs typeface="Poppins Bold" panose="00000800000000000000"/>
                          <a:sym typeface="Poppins Bold" panose="00000800000000000000"/>
                        </a:rPr>
                        <a:t>4</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5</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6</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7</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8</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9</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10</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11</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12</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r h="1503977">
                <a:tc>
                  <a:txBody>
                    <a:bodyPr/>
                    <a:lstStyle/>
                    <a:p>
                      <a:pPr algn="ctr">
                        <a:lnSpc>
                          <a:spcPts val="2520"/>
                        </a:lnSpc>
                        <a:defRPr/>
                      </a:pPr>
                      <a:r>
                        <a:rPr lang="en-US" sz="1800">
                          <a:solidFill>
                            <a:srgbClr val="21272C"/>
                          </a:solidFill>
                          <a:latin typeface="Poppins" panose="00000500000000000000"/>
                          <a:ea typeface="Poppins" panose="00000500000000000000"/>
                          <a:cs typeface="Poppins" panose="00000500000000000000"/>
                          <a:sym typeface="Poppins" panose="00000500000000000000"/>
                        </a:rPr>
                        <a:t>1</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kp</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a:solidFill>
                            <a:srgbClr val="21272C"/>
                          </a:solidFill>
                          <a:latin typeface="Poppins" panose="00000500000000000000"/>
                          <a:ea typeface="Poppins" panose="00000500000000000000"/>
                          <a:cs typeface="Poppins" panose="00000500000000000000"/>
                          <a:sym typeface="Poppins" panose="00000500000000000000"/>
                        </a:rPr>
                        <a:t>Berkas Mutasi Pegawai</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a:solidFill>
                            <a:srgbClr val="21272C"/>
                          </a:solidFill>
                          <a:latin typeface="Poppins" panose="00000500000000000000"/>
                          <a:ea typeface="Poppins" panose="00000500000000000000"/>
                          <a:cs typeface="Poppins" panose="00000500000000000000"/>
                          <a:sym typeface="Poppins" panose="00000500000000000000"/>
                        </a:rPr>
                        <a:t>2016-2017</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asli</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a:solidFill>
                            <a:srgbClr val="21272C"/>
                          </a:solidFill>
                          <a:latin typeface="Poppins" panose="00000500000000000000"/>
                          <a:ea typeface="Poppins" panose="00000500000000000000"/>
                          <a:cs typeface="Poppins" panose="00000500000000000000"/>
                          <a:sym typeface="Poppins" panose="00000500000000000000"/>
                        </a:rPr>
                        <a:t>FOLDER</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KERTAS</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1/01</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A.01.01</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3 TAHUN MUSNAH</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r>
                        <a:rPr lang="en-US" sz="1800" b="1">
                          <a:solidFill>
                            <a:srgbClr val="21272C"/>
                          </a:solidFill>
                          <a:latin typeface="Poppins Bold" panose="00000800000000000000"/>
                          <a:ea typeface="Poppins Bold" panose="00000800000000000000"/>
                          <a:cs typeface="Poppins Bold" panose="00000800000000000000"/>
                          <a:sym typeface="Poppins Bold" panose="00000800000000000000"/>
                        </a:rPr>
                        <a:t>BIASA</a:t>
                      </a: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r h="1236105">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C6E648"/>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c>
                  <a:txBody>
                    <a:bodyPr/>
                    <a:lstStyle/>
                    <a:p>
                      <a:pPr algn="ctr">
                        <a:lnSpc>
                          <a:spcPts val="2520"/>
                        </a:lnSpc>
                        <a:defRPr/>
                      </a:pPr>
                      <a:endParaRPr lang="en-US" sz="1100"/>
                    </a:p>
                  </a:txBody>
                  <a:tcPr marL="190500" marR="190500" marT="190500" marB="190500">
                    <a:lnL w="38100" cap="flat" cmpd="sng" algn="ctr">
                      <a:solidFill>
                        <a:srgbClr val="82A300"/>
                      </a:solidFill>
                      <a:prstDash val="solid"/>
                      <a:round/>
                      <a:headEnd type="none" w="med" len="med"/>
                      <a:tailEnd type="none" w="med" len="med"/>
                    </a:lnL>
                    <a:lnR w="38100" cap="flat" cmpd="sng" algn="ctr">
                      <a:solidFill>
                        <a:srgbClr val="82A300"/>
                      </a:solidFill>
                      <a:prstDash val="solid"/>
                      <a:round/>
                      <a:headEnd type="none" w="med" len="med"/>
                      <a:tailEnd type="none" w="med" len="med"/>
                    </a:lnR>
                    <a:lnT w="38100" cap="flat" cmpd="sng" algn="ctr">
                      <a:solidFill>
                        <a:srgbClr val="82A300"/>
                      </a:solidFill>
                      <a:prstDash val="solid"/>
                      <a:round/>
                      <a:headEnd type="none" w="med" len="med"/>
                      <a:tailEnd type="none" w="med" len="med"/>
                    </a:lnT>
                    <a:lnB w="38100" cap="flat" cmpd="sng" algn="ctr">
                      <a:solidFill>
                        <a:srgbClr val="82A300"/>
                      </a:solidFill>
                      <a:prstDash val="solid"/>
                      <a:round/>
                      <a:headEnd type="none" w="med" len="med"/>
                      <a:tailEnd type="none" w="med" len="med"/>
                    </a:lnB>
                    <a:solidFill>
                      <a:srgbClr val="FFFFFF"/>
                    </a:solidFill>
                  </a:tcPr>
                </a:tc>
              </a:tr>
            </a:tbl>
          </a:graphicData>
        </a:graphic>
      </p:graphicFrame>
      <p:sp>
        <p:nvSpPr>
          <p:cNvPr id="7" name="TextBox 7"/>
          <p:cNvSpPr txBox="1"/>
          <p:nvPr/>
        </p:nvSpPr>
        <p:spPr>
          <a:xfrm>
            <a:off x="375285" y="297180"/>
            <a:ext cx="8439150" cy="631825"/>
          </a:xfrm>
          <a:prstGeom prst="rect">
            <a:avLst/>
          </a:prstGeom>
        </p:spPr>
        <p:txBody>
          <a:bodyPr wrap="square" lIns="0" tIns="0" rIns="0" bIns="0" rtlCol="0" anchor="t">
            <a:spAutoFit/>
          </a:bodyPr>
          <a:lstStyle/>
          <a:p>
            <a:pPr algn="l">
              <a:lnSpc>
                <a:spcPts val="4930"/>
              </a:lnSpc>
            </a:pPr>
            <a:r>
              <a:rPr lang="en-US" sz="4800" b="1">
                <a:solidFill>
                  <a:srgbClr val="21272C"/>
                </a:solidFill>
                <a:latin typeface="Poppins Bold" panose="00000800000000000000"/>
                <a:ea typeface="Poppins Bold" panose="00000800000000000000"/>
                <a:cs typeface="Poppins Bold" panose="00000800000000000000"/>
                <a:sym typeface="Poppins Bold" panose="00000800000000000000"/>
              </a:rPr>
              <a:t>DAFTAR ARSIP INAKTIF</a:t>
            </a:r>
          </a:p>
        </p:txBody>
      </p:sp>
      <p:sp>
        <p:nvSpPr>
          <p:cNvPr id="8" name="TextBox 8"/>
          <p:cNvSpPr txBox="1"/>
          <p:nvPr/>
        </p:nvSpPr>
        <p:spPr>
          <a:xfrm>
            <a:off x="13022572" y="8653052"/>
            <a:ext cx="4258866" cy="1172395"/>
          </a:xfrm>
          <a:prstGeom prst="rect">
            <a:avLst/>
          </a:prstGeom>
        </p:spPr>
        <p:txBody>
          <a:bodyPr lIns="0" tIns="0" rIns="0" bIns="0" rtlCol="0" anchor="t">
            <a:spAutoFit/>
          </a:bodyPr>
          <a:lstStyle/>
          <a:p>
            <a:pPr algn="l">
              <a:lnSpc>
                <a:spcPts val="2290"/>
              </a:lnSpc>
            </a:pPr>
            <a:r>
              <a:rPr lang="en-US" sz="1850" spc="-31">
                <a:solidFill>
                  <a:srgbClr val="21272C"/>
                </a:solidFill>
                <a:latin typeface="Arial" panose="020B0604020202020204"/>
                <a:ea typeface="Arial" panose="020B0604020202020204"/>
                <a:cs typeface="Arial" panose="020B0604020202020204"/>
                <a:sym typeface="Arial" panose="020B0604020202020204"/>
              </a:rPr>
              <a:t>tempat, tanggal, bulan, tahun</a:t>
            </a:r>
          </a:p>
          <a:p>
            <a:pPr algn="l">
              <a:lnSpc>
                <a:spcPts val="2290"/>
              </a:lnSpc>
            </a:pPr>
            <a:r>
              <a:rPr lang="en-US" sz="1850" spc="-31">
                <a:solidFill>
                  <a:srgbClr val="21272C"/>
                </a:solidFill>
                <a:latin typeface="Arial" panose="020B0604020202020204"/>
                <a:ea typeface="Arial" panose="020B0604020202020204"/>
                <a:cs typeface="Arial" panose="020B0604020202020204"/>
                <a:sym typeface="Arial" panose="020B0604020202020204"/>
              </a:rPr>
              <a:t>Jabatan</a:t>
            </a:r>
          </a:p>
          <a:p>
            <a:pPr algn="l">
              <a:lnSpc>
                <a:spcPts val="2290"/>
              </a:lnSpc>
            </a:pPr>
            <a:r>
              <a:rPr lang="en-US" sz="1850" spc="-31">
                <a:solidFill>
                  <a:srgbClr val="21272C"/>
                </a:solidFill>
                <a:latin typeface="Arial" panose="020B0604020202020204"/>
                <a:ea typeface="Arial" panose="020B0604020202020204"/>
                <a:cs typeface="Arial" panose="020B0604020202020204"/>
                <a:sym typeface="Arial" panose="020B0604020202020204"/>
              </a:rPr>
              <a:t>Tanda tangan pejabat yang mengesahkan</a:t>
            </a:r>
          </a:p>
          <a:p>
            <a:pPr algn="l">
              <a:lnSpc>
                <a:spcPts val="2290"/>
              </a:lnSpc>
            </a:pPr>
            <a:r>
              <a:rPr lang="en-US" sz="1850" spc="-31">
                <a:solidFill>
                  <a:srgbClr val="21272C"/>
                </a:solidFill>
                <a:latin typeface="Arial" panose="020B0604020202020204"/>
                <a:ea typeface="Arial" panose="020B0604020202020204"/>
                <a:cs typeface="Arial" panose="020B0604020202020204"/>
                <a:sym typeface="Arial" panose="020B0604020202020204"/>
              </a:rPr>
              <a:t>Nama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028700" y="2277740"/>
            <a:ext cx="5029505" cy="42898"/>
          </a:xfrm>
          <a:prstGeom prst="line">
            <a:avLst/>
          </a:prstGeom>
          <a:ln w="171450" cap="flat">
            <a:solidFill>
              <a:srgbClr val="C6E648"/>
            </a:solidFill>
            <a:prstDash val="solid"/>
            <a:headEnd type="none" w="sm" len="sm"/>
            <a:tailEnd type="none" w="sm" len="sm"/>
          </a:ln>
        </p:spPr>
      </p:sp>
      <p:sp>
        <p:nvSpPr>
          <p:cNvPr id="3" name="TextBox 3"/>
          <p:cNvSpPr txBox="1"/>
          <p:nvPr/>
        </p:nvSpPr>
        <p:spPr>
          <a:xfrm>
            <a:off x="1028700" y="1019175"/>
            <a:ext cx="5211439" cy="979424"/>
          </a:xfrm>
          <a:prstGeom prst="rect">
            <a:avLst/>
          </a:prstGeom>
        </p:spPr>
        <p:txBody>
          <a:bodyPr lIns="0" tIns="0" rIns="0" bIns="0" rtlCol="0" anchor="t">
            <a:spAutoFit/>
          </a:bodyPr>
          <a:lstStyle/>
          <a:p>
            <a:pPr algn="l">
              <a:lnSpc>
                <a:spcPts val="7165"/>
              </a:lnSpc>
            </a:pPr>
            <a:r>
              <a:rPr lang="en-US" sz="6400" b="1">
                <a:solidFill>
                  <a:srgbClr val="21272C"/>
                </a:solidFill>
                <a:latin typeface="Poppins Bold" panose="00000800000000000000"/>
                <a:ea typeface="Poppins Bold" panose="00000800000000000000"/>
                <a:cs typeface="Poppins Bold" panose="00000800000000000000"/>
                <a:sym typeface="Poppins Bold" panose="00000800000000000000"/>
              </a:rPr>
              <a:t>ARSIP AKTIF</a:t>
            </a:r>
          </a:p>
        </p:txBody>
      </p:sp>
      <p:sp>
        <p:nvSpPr>
          <p:cNvPr id="4" name="TextBox 4"/>
          <p:cNvSpPr txBox="1"/>
          <p:nvPr/>
        </p:nvSpPr>
        <p:spPr>
          <a:xfrm>
            <a:off x="1219200" y="3463925"/>
            <a:ext cx="13067665" cy="3631565"/>
          </a:xfrm>
          <a:prstGeom prst="rect">
            <a:avLst/>
          </a:prstGeom>
        </p:spPr>
        <p:txBody>
          <a:bodyPr wrap="square" lIns="0" tIns="0" rIns="0" bIns="0" rtlCol="0" anchor="t">
            <a:spAutoFit/>
          </a:bodyPr>
          <a:lstStyle/>
          <a:p>
            <a:pPr indent="0" algn="l" fontAlgn="auto">
              <a:lnSpc>
                <a:spcPts val="7080"/>
              </a:lnSpc>
            </a:pPr>
            <a:r>
              <a:rPr lang="en-US" sz="5800" b="1" spc="350">
                <a:solidFill>
                  <a:srgbClr val="21272C"/>
                </a:solidFill>
                <a:latin typeface="Poppins Bold" panose="00000800000000000000"/>
                <a:ea typeface="Poppins Bold" panose="00000800000000000000"/>
                <a:cs typeface="Poppins Bold" panose="00000800000000000000"/>
                <a:sym typeface="Poppins Bold" panose="00000800000000000000"/>
              </a:rPr>
              <a:t>ARSIP AKTIF adalah arsip yang frekuensi penggunaannya tinggi dan terus</a:t>
            </a:r>
          </a:p>
          <a:p>
            <a:pPr indent="0" algn="l" fontAlgn="auto">
              <a:lnSpc>
                <a:spcPts val="7080"/>
              </a:lnSpc>
            </a:pPr>
            <a:r>
              <a:rPr lang="en-US" sz="5800" b="1" spc="306">
                <a:solidFill>
                  <a:srgbClr val="21272C"/>
                </a:solidFill>
                <a:latin typeface="Poppins Bold" panose="00000800000000000000"/>
                <a:ea typeface="Poppins Bold" panose="00000800000000000000"/>
                <a:cs typeface="Poppins Bold" panose="00000800000000000000"/>
                <a:sym typeface="Poppins Bold" panose="00000800000000000000"/>
              </a:rPr>
              <a:t>menerus (UU No. 43/2009)</a:t>
            </a:r>
          </a:p>
        </p:txBody>
      </p:sp>
      <p:grpSp>
        <p:nvGrpSpPr>
          <p:cNvPr id="5" name="Group 5"/>
          <p:cNvGrpSpPr/>
          <p:nvPr/>
        </p:nvGrpSpPr>
        <p:grpSpPr>
          <a:xfrm>
            <a:off x="11494050" y="-1085790"/>
            <a:ext cx="15729708" cy="5283470"/>
            <a:chOff x="0" y="0"/>
            <a:chExt cx="812800" cy="273012"/>
          </a:xfrm>
        </p:grpSpPr>
        <p:sp>
          <p:nvSpPr>
            <p:cNvPr id="6" name="Freeform 6"/>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7" name="TextBox 7"/>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10800000">
            <a:off x="10430267" y="1558925"/>
            <a:ext cx="18426493" cy="13875324"/>
            <a:chOff x="0" y="0"/>
            <a:chExt cx="812800" cy="612046"/>
          </a:xfrm>
        </p:grpSpPr>
        <p:sp>
          <p:nvSpPr>
            <p:cNvPr id="9" name="Freeform 9"/>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10" name="TextBox 10"/>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11" name="Group 11"/>
          <p:cNvGrpSpPr/>
          <p:nvPr/>
        </p:nvGrpSpPr>
        <p:grpSpPr>
          <a:xfrm rot="-8767096">
            <a:off x="7184511" y="1385282"/>
            <a:ext cx="15731038" cy="946038"/>
            <a:chOff x="0" y="0"/>
            <a:chExt cx="4143154" cy="249162"/>
          </a:xfrm>
        </p:grpSpPr>
        <p:sp>
          <p:nvSpPr>
            <p:cNvPr id="12" name="Freeform 12"/>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3" name="TextBox 13"/>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4" name="Group 14"/>
          <p:cNvGrpSpPr/>
          <p:nvPr/>
        </p:nvGrpSpPr>
        <p:grpSpPr>
          <a:xfrm rot="-3394389">
            <a:off x="14011975" y="3633951"/>
            <a:ext cx="3857210" cy="989310"/>
            <a:chOff x="0" y="0"/>
            <a:chExt cx="1015891" cy="260559"/>
          </a:xfrm>
        </p:grpSpPr>
        <p:sp>
          <p:nvSpPr>
            <p:cNvPr id="15" name="Freeform 15"/>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6" name="TextBox 16"/>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7" name="Freeform 17"/>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8" name="Freeform 18"/>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9" name="Group 19"/>
          <p:cNvGrpSpPr/>
          <p:nvPr/>
        </p:nvGrpSpPr>
        <p:grpSpPr>
          <a:xfrm rot="-3394389">
            <a:off x="10370608" y="6415842"/>
            <a:ext cx="10523697" cy="989310"/>
            <a:chOff x="0" y="0"/>
            <a:chExt cx="2771673" cy="260559"/>
          </a:xfrm>
        </p:grpSpPr>
        <p:sp>
          <p:nvSpPr>
            <p:cNvPr id="20" name="Freeform 20"/>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21" name="TextBox 21"/>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2" name="Group 22"/>
          <p:cNvGrpSpPr/>
          <p:nvPr/>
        </p:nvGrpSpPr>
        <p:grpSpPr>
          <a:xfrm rot="2040498">
            <a:off x="14054206" y="6792709"/>
            <a:ext cx="8042310" cy="989310"/>
            <a:chOff x="0" y="0"/>
            <a:chExt cx="2118139" cy="260559"/>
          </a:xfrm>
        </p:grpSpPr>
        <p:sp>
          <p:nvSpPr>
            <p:cNvPr id="23" name="Freeform 23"/>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4" name="TextBox 24"/>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87965" y="6579235"/>
            <a:ext cx="10523855" cy="582295"/>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 name="Text Box 1"/>
          <p:cNvSpPr txBox="1"/>
          <p:nvPr/>
        </p:nvSpPr>
        <p:spPr>
          <a:xfrm>
            <a:off x="762000" y="1638300"/>
            <a:ext cx="12628245" cy="8401685"/>
          </a:xfrm>
          <a:prstGeom prst="rect">
            <a:avLst/>
          </a:prstGeom>
          <a:noFill/>
        </p:spPr>
        <p:txBody>
          <a:bodyPr wrap="square" rtlCol="0" anchor="t">
            <a:spAutoFit/>
          </a:bodyPr>
          <a:lstStyle/>
          <a:p>
            <a:pPr marL="571500" lvl="0" indent="-342900" algn="just">
              <a:spcAft>
                <a:spcPts val="1200"/>
              </a:spcAft>
              <a:buFont typeface="+mj-lt"/>
              <a:buAutoNum type="arabicPeriod"/>
            </a:pPr>
            <a:r>
              <a:rPr lang="id-ID" sz="4000" b="1" dirty="0">
                <a:sym typeface="+mn-ea"/>
              </a:rPr>
              <a:t>Pengolahan informasi arsip dilakukan untuk menyediakan bahan layanan informasi publik dan kepentingan internal Perangkat Daerah, dengan cara mengidentifikasi dan menghubungkan keterkaitan arsip dalam satu keutuhan informasi berdasarkan arsip yang dikelola di unit kearsipan. </a:t>
            </a:r>
            <a:endParaRPr lang="en-US" sz="4000" b="1" dirty="0"/>
          </a:p>
          <a:p>
            <a:pPr marL="571500" lvl="0" indent="-342900" algn="just">
              <a:spcAft>
                <a:spcPts val="1200"/>
              </a:spcAft>
              <a:buFont typeface="+mj-lt"/>
              <a:buAutoNum type="arabicPeriod"/>
            </a:pPr>
            <a:r>
              <a:rPr lang="id-ID" sz="4000" b="1" dirty="0">
                <a:sym typeface="+mn-ea"/>
              </a:rPr>
              <a:t>Hasil pengolahan informasi tersebut dikelompokkan berdasarkan tema tertentu menjadi Daftar Informasi Arsip Tematik. </a:t>
            </a:r>
            <a:r>
              <a:rPr lang="en-US" altLang="id-ID" sz="4000" b="1" dirty="0">
                <a:sym typeface="+mn-ea"/>
              </a:rPr>
              <a:t>( Perka ANRI No. 9 tahun 2018 )</a:t>
            </a:r>
            <a:endParaRPr lang="en-US" sz="4000" b="1" dirty="0"/>
          </a:p>
          <a:p>
            <a:pPr marL="571500" lvl="0" indent="-342900" algn="just">
              <a:spcAft>
                <a:spcPts val="1200"/>
              </a:spcAft>
              <a:buFont typeface="+mj-lt"/>
              <a:buAutoNum type="arabicPeriod"/>
            </a:pPr>
            <a:r>
              <a:rPr lang="fi-FI" sz="4000" b="1" dirty="0">
                <a:sym typeface="+mn-ea"/>
              </a:rPr>
              <a:t>Menyerahkan informasi arsip tematik secara berkala kepada unit pelayanan informasi publik guna kepentingan penyediaan dan pelayanan informasi publik.</a:t>
            </a:r>
          </a:p>
        </p:txBody>
      </p:sp>
      <p:sp>
        <p:nvSpPr>
          <p:cNvPr id="23" name="Text Box 22"/>
          <p:cNvSpPr txBox="1"/>
          <p:nvPr/>
        </p:nvSpPr>
        <p:spPr>
          <a:xfrm>
            <a:off x="838200" y="419100"/>
            <a:ext cx="12806680" cy="1445260"/>
          </a:xfrm>
          <a:prstGeom prst="rect">
            <a:avLst/>
          </a:prstGeom>
          <a:noFill/>
        </p:spPr>
        <p:txBody>
          <a:bodyPr wrap="square" rtlCol="0" anchor="t">
            <a:spAutoFit/>
          </a:bodyPr>
          <a:lstStyle/>
          <a:p>
            <a:r>
              <a:rPr lang="en-US" altLang="en-US" sz="4400">
                <a:latin typeface="Arial Black" panose="020B0A04020102020204" charset="0"/>
                <a:cs typeface="Arial Black" panose="020B0A04020102020204" charset="0"/>
              </a:rPr>
              <a:t>10. Pengelolaan Informasi Arsip</a:t>
            </a:r>
          </a:p>
          <a:p>
            <a:endParaRPr lang="en-US" altLang="en-US" sz="4400">
              <a:latin typeface="Arial Black" panose="020B0A04020102020204" charset="0"/>
              <a:cs typeface="Arial Black" panose="020B0A04020102020204"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4"/>
          <p:cNvSpPr/>
          <p:nvPr/>
        </p:nvSpPr>
        <p:spPr>
          <a:xfrm>
            <a:off x="8098771" y="1356078"/>
            <a:ext cx="1036090" cy="36911"/>
          </a:xfrm>
          <a:prstGeom prst="rect">
            <a:avLst/>
          </a:prstGeom>
          <a:solidFill>
            <a:srgbClr val="0C45A6"/>
          </a:solidFill>
        </p:spPr>
      </p:sp>
      <p:pic>
        <p:nvPicPr>
          <p:cNvPr id="7" name="Picture Placeholder 6" descr="contoh dartar tematik.jpg"/>
          <p:cNvPicPr>
            <a:picLocks noChangeAspect="1"/>
          </p:cNvPicPr>
          <p:nvPr/>
        </p:nvPicPr>
        <p:blipFill>
          <a:blip r:embed="rId3" cstate="print"/>
          <a:srcRect l="4059" r="4059"/>
          <a:stretch>
            <a:fillRect/>
          </a:stretch>
        </p:blipFill>
        <p:spPr>
          <a:xfrm>
            <a:off x="741680" y="279400"/>
            <a:ext cx="16563975" cy="9558655"/>
          </a:xfrm>
          <a:prstGeom prst="rect">
            <a:avLst/>
          </a:prstGeom>
          <a:effectLst>
            <a:outerShdw blurRad="292100" dist="139700" dir="2700000" algn="tl" rotWithShape="0">
              <a:srgbClr val="333333">
                <a:alpha val="65000"/>
              </a:srgbClr>
            </a:outerShdw>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11341650" y="-12381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277867" y="14065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032111" y="12328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3859575" y="34815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228691" y="17447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093247" y="70367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218208" y="62634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3901806" y="66403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9" name="TextBox 39"/>
          <p:cNvSpPr txBox="1"/>
          <p:nvPr/>
        </p:nvSpPr>
        <p:spPr>
          <a:xfrm>
            <a:off x="5218043" y="6422746"/>
            <a:ext cx="3404218" cy="1647571"/>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ARSIP DINAMIS</a:t>
            </a:r>
          </a:p>
        </p:txBody>
      </p:sp>
      <p:sp>
        <p:nvSpPr>
          <p:cNvPr id="42" name="TextBox 42"/>
          <p:cNvSpPr txBox="1"/>
          <p:nvPr/>
        </p:nvSpPr>
        <p:spPr>
          <a:xfrm>
            <a:off x="10744447" y="4533630"/>
            <a:ext cx="2492188" cy="856996"/>
          </a:xfrm>
          <a:prstGeom prst="rect">
            <a:avLst/>
          </a:prstGeom>
        </p:spPr>
        <p:txBody>
          <a:bodyPr lIns="0" tIns="0" rIns="0" bIns="0" rtlCol="0" anchor="t">
            <a:spAutoFit/>
          </a:bodyPr>
          <a:lstStyle/>
          <a:p>
            <a:pPr algn="ctr">
              <a:lnSpc>
                <a:spcPts val="6270"/>
              </a:lnSpc>
            </a:pPr>
            <a:r>
              <a:rPr lang="en-US" sz="5600" b="1">
                <a:solidFill>
                  <a:srgbClr val="FFFFFF"/>
                </a:solidFill>
                <a:latin typeface="Poppins Bold" panose="00000800000000000000"/>
                <a:ea typeface="Poppins Bold" panose="00000800000000000000"/>
                <a:cs typeface="Poppins Bold" panose="00000800000000000000"/>
                <a:sym typeface="Poppins Bold" panose="00000800000000000000"/>
              </a:rPr>
              <a:t>VITAL</a:t>
            </a:r>
          </a:p>
        </p:txBody>
      </p:sp>
      <p:sp>
        <p:nvSpPr>
          <p:cNvPr id="2" name="AutoShape 2"/>
          <p:cNvSpPr/>
          <p:nvPr/>
        </p:nvSpPr>
        <p:spPr>
          <a:xfrm>
            <a:off x="457200" y="748030"/>
            <a:ext cx="5568315" cy="8801100"/>
          </a:xfrm>
          <a:prstGeom prst="rect">
            <a:avLst/>
          </a:prstGeom>
          <a:solidFill>
            <a:srgbClr val="92D050"/>
          </a:solidFill>
        </p:spPr>
        <p:txBody>
          <a:bodyPr/>
          <a:lstStyle/>
          <a:p>
            <a:endParaRPr lang="en-US"/>
          </a:p>
        </p:txBody>
      </p:sp>
      <p:sp>
        <p:nvSpPr>
          <p:cNvPr id="23" name="Text Box 22"/>
          <p:cNvSpPr txBox="1"/>
          <p:nvPr/>
        </p:nvSpPr>
        <p:spPr>
          <a:xfrm>
            <a:off x="1143000" y="1181100"/>
            <a:ext cx="4952365" cy="1487805"/>
          </a:xfrm>
          <a:prstGeom prst="rect">
            <a:avLst/>
          </a:prstGeom>
          <a:noFill/>
        </p:spPr>
        <p:txBody>
          <a:bodyPr wrap="square" rtlCol="0" anchor="t">
            <a:noAutofit/>
          </a:bodyPr>
          <a:lstStyle/>
          <a:p>
            <a:r>
              <a:rPr lang="en-US" sz="4500" b="1" dirty="0">
                <a:solidFill>
                  <a:schemeClr val="tx1"/>
                </a:solidFill>
                <a:latin typeface="Montserrat Semi-Bold" panose="00000700000000000000"/>
                <a:sym typeface="+mn-ea"/>
              </a:rPr>
              <a:t>PROSEDUR PENATAAN ARSIP INAKTIF</a:t>
            </a:r>
          </a:p>
        </p:txBody>
      </p:sp>
      <p:sp>
        <p:nvSpPr>
          <p:cNvPr id="25" name="Text Box 24"/>
          <p:cNvSpPr txBox="1"/>
          <p:nvPr/>
        </p:nvSpPr>
        <p:spPr>
          <a:xfrm>
            <a:off x="990600" y="4457700"/>
            <a:ext cx="4780280" cy="3907790"/>
          </a:xfrm>
          <a:prstGeom prst="rect">
            <a:avLst/>
          </a:prstGeom>
          <a:noFill/>
        </p:spPr>
        <p:txBody>
          <a:bodyPr wrap="square" rtlCol="0" anchor="t">
            <a:spAutoFit/>
          </a:bodyPr>
          <a:lstStyle/>
          <a:p>
            <a:endParaRPr lang="en-US" altLang="en-US" sz="4000" i="1">
              <a:latin typeface="Bodoni MT Black" panose="02070A03080606020203" charset="0"/>
              <a:cs typeface="Bodoni MT Black" panose="02070A03080606020203" charset="0"/>
            </a:endParaRPr>
          </a:p>
          <a:p>
            <a:endParaRPr lang="en-US" altLang="en-US" sz="4000" i="1">
              <a:latin typeface="Bodoni MT Black" panose="02070A03080606020203" charset="0"/>
              <a:cs typeface="Bodoni MT Black" panose="02070A03080606020203" charset="0"/>
            </a:endParaRPr>
          </a:p>
          <a:p>
            <a:r>
              <a:rPr lang="en-US" altLang="en-US" sz="4000" i="1">
                <a:latin typeface="Bodoni MT Black" panose="02070A03080606020203" charset="0"/>
                <a:cs typeface="Bodoni MT Black" panose="02070A03080606020203" charset="0"/>
              </a:rPr>
              <a:t>PENYIMPANAN ARSIP INAKTIF</a:t>
            </a:r>
          </a:p>
          <a:p>
            <a:endParaRPr lang="en-US" altLang="en-US" sz="4400">
              <a:latin typeface="Brush Script MT" panose="03060802040406070304" charset="0"/>
              <a:cs typeface="Brush Script MT" panose="03060802040406070304" charset="0"/>
            </a:endParaRPr>
          </a:p>
          <a:p>
            <a:endParaRPr lang="en-US" sz="4400">
              <a:latin typeface="Brush Script MT" panose="03060802040406070304" charset="0"/>
              <a:cs typeface="Brush Script MT" panose="03060802040406070304" charset="0"/>
            </a:endParaRPr>
          </a:p>
        </p:txBody>
      </p:sp>
      <p:sp>
        <p:nvSpPr>
          <p:cNvPr id="27" name="Text Box 26"/>
          <p:cNvSpPr txBox="1"/>
          <p:nvPr/>
        </p:nvSpPr>
        <p:spPr>
          <a:xfrm>
            <a:off x="6553200" y="1181100"/>
            <a:ext cx="7310755" cy="8216900"/>
          </a:xfrm>
          <a:prstGeom prst="rect">
            <a:avLst/>
          </a:prstGeom>
          <a:noFill/>
        </p:spPr>
        <p:txBody>
          <a:bodyPr wrap="square" rtlCol="0" anchor="t">
            <a:spAutoFit/>
          </a:bodyPr>
          <a:lstStyle/>
          <a:p>
            <a:pPr marL="342900" lvl="0" indent="-342900">
              <a:buFont typeface="+mj-lt"/>
              <a:buAutoNum type="arabicPeriod"/>
            </a:pPr>
            <a:r>
              <a:rPr lang="id-ID" sz="4400" dirty="0">
                <a:sym typeface="+mn-ea"/>
              </a:rPr>
              <a:t>Arsip inaktif disimpan oleh unit kearsipan di</a:t>
            </a:r>
            <a:r>
              <a:rPr lang="en-US" sz="4400" dirty="0">
                <a:sym typeface="+mn-ea"/>
              </a:rPr>
              <a:t> </a:t>
            </a:r>
            <a:r>
              <a:rPr lang="id-ID" sz="4400" dirty="0">
                <a:sym typeface="+mn-ea"/>
              </a:rPr>
              <a:t>Record Center</a:t>
            </a:r>
            <a:endParaRPr lang="en-US" sz="4400" dirty="0"/>
          </a:p>
          <a:p>
            <a:pPr marL="342900" lvl="0" indent="-342900">
              <a:buFont typeface="+mj-lt"/>
              <a:buAutoNum type="arabicPeriod"/>
            </a:pPr>
            <a:r>
              <a:rPr lang="id-ID" sz="4400" dirty="0">
                <a:sym typeface="+mn-ea"/>
              </a:rPr>
              <a:t>Seluruh arsip yang disimpan telah terdaftar dalam daftar arsip inaktif</a:t>
            </a:r>
            <a:endParaRPr lang="en-US" sz="4400" dirty="0"/>
          </a:p>
          <a:p>
            <a:pPr marL="342900" lvl="0" indent="-342900">
              <a:buFont typeface="+mj-lt"/>
              <a:buAutoNum type="arabicPeriod"/>
            </a:pPr>
            <a:r>
              <a:rPr lang="id-ID" sz="4400" dirty="0">
                <a:sym typeface="+mn-ea"/>
              </a:rPr>
              <a:t>Arsip yang disimpan tidak melewati retensi arsip inaktif sesuai jadwal retensi arsip</a:t>
            </a:r>
            <a:endParaRPr lang="en-US" sz="4400" dirty="0"/>
          </a:p>
          <a:p>
            <a:pPr marL="342900" lvl="0" indent="-342900">
              <a:buFont typeface="+mj-lt"/>
              <a:buAutoNum type="arabicPeriod"/>
            </a:pPr>
            <a:r>
              <a:rPr lang="id-ID" sz="4400" dirty="0">
                <a:sym typeface="+mn-ea"/>
              </a:rPr>
              <a:t>Penyimpan arsip inaktif dilakukan berdasarkan daftar arsip inaktif.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029365" y="2332243"/>
            <a:ext cx="11172409" cy="39777"/>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549875" y="155594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029019" y="1358918"/>
            <a:ext cx="11292318" cy="832485"/>
          </a:xfrm>
          <a:prstGeom prst="rect">
            <a:avLst/>
          </a:prstGeom>
        </p:spPr>
        <p:txBody>
          <a:bodyPr lIns="0" tIns="0" rIns="0" bIns="0" rtlCol="0" anchor="t">
            <a:spAutoFit/>
          </a:bodyPr>
          <a:lstStyle/>
          <a:p>
            <a:pPr algn="l">
              <a:lnSpc>
                <a:spcPts val="6495"/>
              </a:lnSpc>
            </a:pPr>
            <a:r>
              <a:rPr lang="en-US" sz="5800" b="1">
                <a:solidFill>
                  <a:srgbClr val="21272C"/>
                </a:solidFill>
                <a:latin typeface="Poppins Bold" panose="00000800000000000000"/>
                <a:ea typeface="Poppins Bold" panose="00000800000000000000"/>
                <a:cs typeface="Poppins Bold" panose="00000800000000000000"/>
                <a:sym typeface="Poppins Bold" panose="00000800000000000000"/>
              </a:rPr>
              <a:t>PEMELIHARAAN ARSIP IN AKTIF</a:t>
            </a:r>
          </a:p>
        </p:txBody>
      </p:sp>
      <p:sp>
        <p:nvSpPr>
          <p:cNvPr id="24" name="TextBox 24"/>
          <p:cNvSpPr txBox="1"/>
          <p:nvPr/>
        </p:nvSpPr>
        <p:spPr>
          <a:xfrm>
            <a:off x="7501890" y="3009900"/>
            <a:ext cx="6801485" cy="4244340"/>
          </a:xfrm>
          <a:prstGeom prst="rect">
            <a:avLst/>
          </a:prstGeom>
        </p:spPr>
        <p:txBody>
          <a:bodyPr wrap="square" lIns="0" tIns="0" rIns="0" bIns="0" rtlCol="0" anchor="t">
            <a:spAutoFit/>
          </a:bodyPr>
          <a:lstStyle/>
          <a:p>
            <a:pPr marL="1209040" lvl="1" indent="-604520" algn="just">
              <a:lnSpc>
                <a:spcPts val="6620"/>
              </a:lnSpc>
              <a:buFont typeface="Arial" panose="020B0604020202020204"/>
              <a:buChar char="•"/>
            </a:pPr>
            <a:r>
              <a:rPr lang="en-US" sz="4800" b="1" spc="336">
                <a:solidFill>
                  <a:srgbClr val="4C2503"/>
                </a:solidFill>
                <a:latin typeface="Poppins Bold" panose="00000800000000000000"/>
                <a:ea typeface="Poppins Bold" panose="00000800000000000000"/>
                <a:cs typeface="Poppins Bold" panose="00000800000000000000"/>
                <a:sym typeface="Poppins Bold" panose="00000800000000000000"/>
              </a:rPr>
              <a:t>Penataan Arsip Inaktif</a:t>
            </a:r>
          </a:p>
          <a:p>
            <a:pPr algn="just">
              <a:lnSpc>
                <a:spcPts val="6620"/>
              </a:lnSpc>
            </a:pPr>
            <a:endParaRPr sz="4800"/>
          </a:p>
          <a:p>
            <a:pPr marL="1209040" lvl="1" indent="-604520" algn="just">
              <a:lnSpc>
                <a:spcPts val="6620"/>
              </a:lnSpc>
              <a:buFont typeface="Arial" panose="020B0604020202020204"/>
              <a:buChar char="•"/>
            </a:pPr>
            <a:r>
              <a:rPr lang="en-US" sz="4800" b="1" spc="336">
                <a:solidFill>
                  <a:srgbClr val="4C2503"/>
                </a:solidFill>
                <a:latin typeface="Poppins Bold" panose="00000800000000000000"/>
                <a:ea typeface="Poppins Bold" panose="00000800000000000000"/>
                <a:cs typeface="Poppins Bold" panose="00000800000000000000"/>
                <a:sym typeface="Poppins Bold" panose="00000800000000000000"/>
              </a:rPr>
              <a:t>Penyimpanan Arsip Inaktif</a:t>
            </a:r>
          </a:p>
        </p:txBody>
      </p:sp>
      <p:pic>
        <p:nvPicPr>
          <p:cNvPr id="25" name="Picture 1"/>
          <p:cNvPicPr>
            <a:picLocks noChangeAspect="1"/>
          </p:cNvPicPr>
          <p:nvPr/>
        </p:nvPicPr>
        <p:blipFill>
          <a:blip r:embed="rId3" cstate="print"/>
          <a:srcRect b="7428"/>
          <a:stretch>
            <a:fillRect/>
          </a:stretch>
        </p:blipFill>
        <p:spPr bwMode="auto">
          <a:xfrm>
            <a:off x="838200" y="3086100"/>
            <a:ext cx="6470650" cy="6981190"/>
          </a:xfrm>
          <a:prstGeom prst="rect">
            <a:avLst/>
          </a:prstGeom>
          <a:ln>
            <a:noFill/>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714375" y="1508760"/>
            <a:ext cx="10786745" cy="39370"/>
          </a:xfrm>
          <a:prstGeom prst="line">
            <a:avLst/>
          </a:prstGeom>
          <a:ln w="152400" cap="flat">
            <a:solidFill>
              <a:srgbClr val="C6E648"/>
            </a:solidFill>
            <a:prstDash val="solid"/>
            <a:headEnd type="none" w="sm" len="sm"/>
            <a:tailEnd type="none" w="sm" len="sm"/>
          </a:ln>
        </p:spPr>
      </p:sp>
      <p:sp>
        <p:nvSpPr>
          <p:cNvPr id="3" name="TextBox 3"/>
          <p:cNvSpPr txBox="1"/>
          <p:nvPr/>
        </p:nvSpPr>
        <p:spPr>
          <a:xfrm>
            <a:off x="638810" y="2983865"/>
            <a:ext cx="3221990" cy="325755"/>
          </a:xfrm>
          <a:prstGeom prst="rect">
            <a:avLst/>
          </a:prstGeom>
        </p:spPr>
        <p:txBody>
          <a:bodyPr lIns="0" tIns="0" rIns="0" bIns="0" rtlCol="0" anchor="t">
            <a:noAutofit/>
          </a:bodyPr>
          <a:lstStyle/>
          <a:p>
            <a:pPr algn="ctr">
              <a:lnSpc>
                <a:spcPts val="3785"/>
              </a:lnSpc>
            </a:pPr>
            <a:r>
              <a:rPr lang="en-US" sz="2705" spc="43">
                <a:solidFill>
                  <a:srgbClr val="78634A"/>
                </a:solidFill>
                <a:latin typeface="Poppins" panose="00000500000000000000"/>
                <a:ea typeface="Poppins" panose="00000500000000000000"/>
                <a:cs typeface="Poppins" panose="00000500000000000000"/>
                <a:sym typeface="Poppins" panose="00000500000000000000"/>
              </a:rPr>
              <a:t>PERMINTAAN</a:t>
            </a:r>
          </a:p>
        </p:txBody>
      </p:sp>
      <p:sp>
        <p:nvSpPr>
          <p:cNvPr id="4" name="TextBox 4"/>
          <p:cNvSpPr txBox="1"/>
          <p:nvPr/>
        </p:nvSpPr>
        <p:spPr>
          <a:xfrm>
            <a:off x="715010" y="3848100"/>
            <a:ext cx="3375660" cy="758825"/>
          </a:xfrm>
          <a:prstGeom prst="rect">
            <a:avLst/>
          </a:prstGeom>
        </p:spPr>
        <p:txBody>
          <a:bodyPr wrap="square" lIns="0" tIns="0" rIns="0" bIns="0" rtlCol="0" anchor="t">
            <a:spAutoFit/>
          </a:bodyPr>
          <a:lstStyle/>
          <a:p>
            <a:pPr algn="l">
              <a:lnSpc>
                <a:spcPts val="2960"/>
              </a:lnSpc>
            </a:pPr>
            <a:r>
              <a:rPr lang="en-US" sz="2705">
                <a:solidFill>
                  <a:srgbClr val="78634A"/>
                </a:solidFill>
                <a:latin typeface="Poppins" panose="00000500000000000000"/>
                <a:ea typeface="Poppins" panose="00000500000000000000"/>
                <a:cs typeface="Poppins" panose="00000500000000000000"/>
                <a:sym typeface="Poppins" panose="00000500000000000000"/>
              </a:rPr>
              <a:t>(lisan, telepon,</a:t>
            </a:r>
          </a:p>
          <a:p>
            <a:pPr algn="l">
              <a:lnSpc>
                <a:spcPts val="2960"/>
              </a:lnSpc>
            </a:pPr>
            <a:r>
              <a:rPr lang="en-US" sz="2705" spc="73">
                <a:solidFill>
                  <a:srgbClr val="78634A"/>
                </a:solidFill>
                <a:latin typeface="Poppins" panose="00000500000000000000"/>
                <a:ea typeface="Poppins" panose="00000500000000000000"/>
                <a:cs typeface="Poppins" panose="00000500000000000000"/>
                <a:sym typeface="Poppins" panose="00000500000000000000"/>
              </a:rPr>
              <a:t>tertulis)</a:t>
            </a:r>
          </a:p>
        </p:txBody>
      </p:sp>
      <p:sp>
        <p:nvSpPr>
          <p:cNvPr id="5" name="TextBox 5"/>
          <p:cNvSpPr txBox="1"/>
          <p:nvPr/>
        </p:nvSpPr>
        <p:spPr>
          <a:xfrm>
            <a:off x="485775" y="5015230"/>
            <a:ext cx="4638675" cy="1856105"/>
          </a:xfrm>
          <a:prstGeom prst="rect">
            <a:avLst/>
          </a:prstGeom>
        </p:spPr>
        <p:txBody>
          <a:bodyPr wrap="square" lIns="0" tIns="0" rIns="0" bIns="0" rtlCol="0" anchor="t">
            <a:spAutoFit/>
          </a:bodyPr>
          <a:lstStyle/>
          <a:p>
            <a:pPr algn="l">
              <a:lnSpc>
                <a:spcPts val="4825"/>
              </a:lnSpc>
            </a:pPr>
            <a:r>
              <a:rPr lang="en-US" sz="2705">
                <a:solidFill>
                  <a:srgbClr val="78634A"/>
                </a:solidFill>
                <a:latin typeface="Poppins" panose="00000500000000000000"/>
                <a:ea typeface="Poppins" panose="00000500000000000000"/>
                <a:cs typeface="Poppins" panose="00000500000000000000"/>
                <a:sym typeface="Poppins" panose="00000500000000000000"/>
              </a:rPr>
              <a:t>PENGENDALIAN</a:t>
            </a:r>
          </a:p>
          <a:p>
            <a:pPr algn="l">
              <a:lnSpc>
                <a:spcPts val="4825"/>
              </a:lnSpc>
            </a:pPr>
            <a:r>
              <a:rPr lang="en-US" sz="2705" spc="91">
                <a:solidFill>
                  <a:srgbClr val="78634A"/>
                </a:solidFill>
                <a:latin typeface="Poppins" panose="00000500000000000000"/>
                <a:ea typeface="Poppins" panose="00000500000000000000"/>
                <a:cs typeface="Poppins" panose="00000500000000000000"/>
                <a:sym typeface="Poppins" panose="00000500000000000000"/>
              </a:rPr>
              <a:t>1. Masa peminjaman</a:t>
            </a:r>
          </a:p>
          <a:p>
            <a:pPr algn="l">
              <a:lnSpc>
                <a:spcPts val="4825"/>
              </a:lnSpc>
            </a:pPr>
            <a:r>
              <a:rPr lang="en-US" sz="2705">
                <a:solidFill>
                  <a:srgbClr val="78634A"/>
                </a:solidFill>
                <a:latin typeface="Poppins" panose="00000500000000000000"/>
                <a:ea typeface="Poppins" panose="00000500000000000000"/>
                <a:cs typeface="Poppins" panose="00000500000000000000"/>
                <a:sym typeface="Poppins" panose="00000500000000000000"/>
              </a:rPr>
              <a:t>2. Lokasi, pengguna</a:t>
            </a:r>
          </a:p>
        </p:txBody>
      </p:sp>
      <p:sp>
        <p:nvSpPr>
          <p:cNvPr id="6" name="TextBox 6"/>
          <p:cNvSpPr txBox="1"/>
          <p:nvPr/>
        </p:nvSpPr>
        <p:spPr>
          <a:xfrm>
            <a:off x="247015" y="7578725"/>
            <a:ext cx="4194175" cy="514985"/>
          </a:xfrm>
          <a:prstGeom prst="rect">
            <a:avLst/>
          </a:prstGeom>
        </p:spPr>
        <p:txBody>
          <a:bodyPr lIns="0" tIns="0" rIns="0" bIns="0" rtlCol="0" anchor="t">
            <a:noAutofit/>
          </a:bodyPr>
          <a:lstStyle/>
          <a:p>
            <a:pPr algn="ctr">
              <a:lnSpc>
                <a:spcPts val="3785"/>
              </a:lnSpc>
            </a:pPr>
            <a:r>
              <a:rPr lang="en-US" sz="2705">
                <a:solidFill>
                  <a:srgbClr val="78634A"/>
                </a:solidFill>
                <a:latin typeface="Poppins" panose="00000500000000000000"/>
                <a:ea typeface="Poppins" panose="00000500000000000000"/>
                <a:cs typeface="Poppins" panose="00000500000000000000"/>
                <a:sym typeface="Poppins" panose="00000500000000000000"/>
              </a:rPr>
              <a:t>PENEMPATAN KEMBALI</a:t>
            </a:r>
          </a:p>
        </p:txBody>
      </p:sp>
      <p:sp>
        <p:nvSpPr>
          <p:cNvPr id="7" name="TextBox 7"/>
          <p:cNvSpPr txBox="1"/>
          <p:nvPr/>
        </p:nvSpPr>
        <p:spPr>
          <a:xfrm>
            <a:off x="4951095" y="4789170"/>
            <a:ext cx="4561840" cy="1638935"/>
          </a:xfrm>
          <a:prstGeom prst="rect">
            <a:avLst/>
          </a:prstGeom>
        </p:spPr>
        <p:txBody>
          <a:bodyPr wrap="square" lIns="0" tIns="0" rIns="0" bIns="0" rtlCol="0" anchor="t">
            <a:spAutoFit/>
          </a:bodyPr>
          <a:lstStyle/>
          <a:p>
            <a:pPr algn="l">
              <a:lnSpc>
                <a:spcPts val="4260"/>
              </a:lnSpc>
            </a:pPr>
            <a:r>
              <a:rPr lang="en-US" sz="2705">
                <a:solidFill>
                  <a:srgbClr val="78634A"/>
                </a:solidFill>
                <a:latin typeface="Poppins" panose="00000500000000000000"/>
                <a:ea typeface="Poppins" panose="00000500000000000000"/>
                <a:cs typeface="Poppins" panose="00000500000000000000"/>
                <a:sym typeface="Poppins" panose="00000500000000000000"/>
              </a:rPr>
              <a:t>PENCARIAN</a:t>
            </a:r>
          </a:p>
          <a:p>
            <a:pPr marL="583565" lvl="1" indent="-292100" algn="l">
              <a:lnSpc>
                <a:spcPts val="4260"/>
              </a:lnSpc>
              <a:buAutoNum type="arabicPeriod"/>
            </a:pPr>
            <a:r>
              <a:rPr lang="en-US" sz="2705" spc="-43">
                <a:solidFill>
                  <a:srgbClr val="78634A"/>
                </a:solidFill>
                <a:latin typeface="Poppins" panose="00000500000000000000"/>
                <a:ea typeface="Poppins" panose="00000500000000000000"/>
                <a:cs typeface="Poppins" panose="00000500000000000000"/>
                <a:sym typeface="Poppins" panose="00000500000000000000"/>
              </a:rPr>
              <a:t>Langsung ke Arsip</a:t>
            </a:r>
            <a:endParaRPr lang="en-US" sz="2705">
              <a:solidFill>
                <a:srgbClr val="78634A"/>
              </a:solidFill>
              <a:latin typeface="Poppins" panose="00000500000000000000"/>
              <a:ea typeface="Poppins" panose="00000500000000000000"/>
              <a:cs typeface="Poppins" panose="00000500000000000000"/>
              <a:sym typeface="Poppins" panose="00000500000000000000"/>
            </a:endParaRPr>
          </a:p>
          <a:p>
            <a:pPr algn="l">
              <a:lnSpc>
                <a:spcPts val="4260"/>
              </a:lnSpc>
            </a:pPr>
            <a:r>
              <a:rPr lang="en-US" sz="2705">
                <a:solidFill>
                  <a:srgbClr val="78634A"/>
                </a:solidFill>
                <a:latin typeface="Poppins" panose="00000500000000000000"/>
                <a:ea typeface="Poppins" panose="00000500000000000000"/>
                <a:cs typeface="Poppins" panose="00000500000000000000"/>
                <a:sym typeface="Poppins" panose="00000500000000000000"/>
              </a:rPr>
              <a:t>   2. Melalui daftar</a:t>
            </a:r>
          </a:p>
        </p:txBody>
      </p:sp>
      <p:sp>
        <p:nvSpPr>
          <p:cNvPr id="8" name="TextBox 8"/>
          <p:cNvSpPr txBox="1"/>
          <p:nvPr/>
        </p:nvSpPr>
        <p:spPr>
          <a:xfrm>
            <a:off x="445771" y="8061727"/>
            <a:ext cx="4116731" cy="483956"/>
          </a:xfrm>
          <a:prstGeom prst="rect">
            <a:avLst/>
          </a:prstGeom>
        </p:spPr>
        <p:txBody>
          <a:bodyPr lIns="0" tIns="0" rIns="0" bIns="0" rtlCol="0" anchor="t">
            <a:spAutoFit/>
          </a:bodyPr>
          <a:lstStyle/>
          <a:p>
            <a:pPr algn="ctr">
              <a:lnSpc>
                <a:spcPts val="3785"/>
              </a:lnSpc>
            </a:pPr>
            <a:r>
              <a:rPr lang="en-US" sz="2705" spc="78">
                <a:solidFill>
                  <a:srgbClr val="78634A"/>
                </a:solidFill>
                <a:latin typeface="Poppins" panose="00000500000000000000"/>
                <a:ea typeface="Poppins" panose="00000500000000000000"/>
                <a:cs typeface="Poppins" panose="00000500000000000000"/>
                <a:sym typeface="Poppins" panose="00000500000000000000"/>
              </a:rPr>
              <a:t>1. Out indikator diambil</a:t>
            </a:r>
          </a:p>
        </p:txBody>
      </p:sp>
      <p:sp>
        <p:nvSpPr>
          <p:cNvPr id="9" name="TextBox 9"/>
          <p:cNvSpPr txBox="1"/>
          <p:nvPr/>
        </p:nvSpPr>
        <p:spPr>
          <a:xfrm>
            <a:off x="8763000" y="8648700"/>
            <a:ext cx="3334385" cy="761365"/>
          </a:xfrm>
          <a:prstGeom prst="rect">
            <a:avLst/>
          </a:prstGeom>
        </p:spPr>
        <p:txBody>
          <a:bodyPr wrap="square" lIns="0" tIns="0" rIns="0" bIns="0" rtlCol="0" anchor="t">
            <a:spAutoFit/>
          </a:bodyPr>
          <a:lstStyle/>
          <a:p>
            <a:pPr algn="l">
              <a:lnSpc>
                <a:spcPts val="2970"/>
              </a:lnSpc>
            </a:pPr>
            <a:r>
              <a:rPr lang="en-US" sz="2705" spc="-10">
                <a:solidFill>
                  <a:srgbClr val="78634A"/>
                </a:solidFill>
                <a:latin typeface="Poppins" panose="00000500000000000000"/>
                <a:ea typeface="Poppins" panose="00000500000000000000"/>
                <a:cs typeface="Poppins" panose="00000500000000000000"/>
                <a:sym typeface="Poppins" panose="00000500000000000000"/>
              </a:rPr>
              <a:t>PENGANTARAN/</a:t>
            </a:r>
          </a:p>
          <a:p>
            <a:pPr algn="l">
              <a:lnSpc>
                <a:spcPts val="2970"/>
              </a:lnSpc>
            </a:pPr>
            <a:r>
              <a:rPr lang="en-US" sz="2705">
                <a:solidFill>
                  <a:srgbClr val="78634A"/>
                </a:solidFill>
                <a:latin typeface="Poppins" panose="00000500000000000000"/>
                <a:ea typeface="Poppins" panose="00000500000000000000"/>
                <a:cs typeface="Poppins" panose="00000500000000000000"/>
                <a:sym typeface="Poppins" panose="00000500000000000000"/>
              </a:rPr>
              <a:t>PENGAMBILAN</a:t>
            </a:r>
          </a:p>
        </p:txBody>
      </p:sp>
      <p:sp>
        <p:nvSpPr>
          <p:cNvPr id="10" name="TextBox 10"/>
          <p:cNvSpPr txBox="1"/>
          <p:nvPr/>
        </p:nvSpPr>
        <p:spPr>
          <a:xfrm>
            <a:off x="304800" y="8651240"/>
            <a:ext cx="3338195" cy="525145"/>
          </a:xfrm>
          <a:prstGeom prst="rect">
            <a:avLst/>
          </a:prstGeom>
        </p:spPr>
        <p:txBody>
          <a:bodyPr lIns="0" tIns="0" rIns="0" bIns="0" rtlCol="0" anchor="t">
            <a:noAutofit/>
          </a:bodyPr>
          <a:lstStyle/>
          <a:p>
            <a:pPr algn="ctr">
              <a:lnSpc>
                <a:spcPts val="3785"/>
              </a:lnSpc>
            </a:pPr>
            <a:r>
              <a:rPr lang="en-US" sz="2705">
                <a:solidFill>
                  <a:srgbClr val="4F4030"/>
                </a:solidFill>
                <a:latin typeface="Poppins" panose="00000500000000000000"/>
                <a:ea typeface="Poppins" panose="00000500000000000000"/>
                <a:cs typeface="Poppins" panose="00000500000000000000"/>
                <a:sym typeface="Poppins" panose="00000500000000000000"/>
              </a:rPr>
              <a:t>2. Arsip ditempati</a:t>
            </a:r>
          </a:p>
        </p:txBody>
      </p:sp>
      <p:sp>
        <p:nvSpPr>
          <p:cNvPr id="11" name="TextBox 11"/>
          <p:cNvSpPr txBox="1"/>
          <p:nvPr/>
        </p:nvSpPr>
        <p:spPr>
          <a:xfrm>
            <a:off x="13427710" y="7080250"/>
            <a:ext cx="2809240" cy="497205"/>
          </a:xfrm>
          <a:prstGeom prst="rect">
            <a:avLst/>
          </a:prstGeom>
        </p:spPr>
        <p:txBody>
          <a:bodyPr lIns="0" tIns="0" rIns="0" bIns="0" rtlCol="0" anchor="t">
            <a:noAutofit/>
          </a:bodyPr>
          <a:lstStyle/>
          <a:p>
            <a:pPr algn="ctr">
              <a:lnSpc>
                <a:spcPts val="3785"/>
              </a:lnSpc>
            </a:pPr>
            <a:r>
              <a:rPr lang="en-US" sz="2705">
                <a:solidFill>
                  <a:srgbClr val="78634A"/>
                </a:solidFill>
                <a:latin typeface="Poppins" panose="00000500000000000000"/>
                <a:ea typeface="Poppins" panose="00000500000000000000"/>
                <a:cs typeface="Poppins" panose="00000500000000000000"/>
                <a:sym typeface="Poppins" panose="00000500000000000000"/>
              </a:rPr>
              <a:t>PENCATATAN</a:t>
            </a:r>
          </a:p>
        </p:txBody>
      </p:sp>
      <p:sp>
        <p:nvSpPr>
          <p:cNvPr id="12" name="Freeform 12"/>
          <p:cNvSpPr/>
          <p:nvPr/>
        </p:nvSpPr>
        <p:spPr>
          <a:xfrm>
            <a:off x="6353355" y="2411975"/>
            <a:ext cx="1987904" cy="1513292"/>
          </a:xfrm>
          <a:custGeom>
            <a:avLst/>
            <a:gdLst/>
            <a:ahLst/>
            <a:cxnLst/>
            <a:rect l="l" t="t" r="r" b="b"/>
            <a:pathLst>
              <a:path w="1987904" h="1513292">
                <a:moveTo>
                  <a:pt x="0" y="0"/>
                </a:moveTo>
                <a:lnTo>
                  <a:pt x="1987904" y="0"/>
                </a:lnTo>
                <a:lnTo>
                  <a:pt x="1987904" y="1513292"/>
                </a:lnTo>
                <a:lnTo>
                  <a:pt x="0" y="1513292"/>
                </a:lnTo>
                <a:lnTo>
                  <a:pt x="0" y="0"/>
                </a:lnTo>
                <a:close/>
              </a:path>
            </a:pathLst>
          </a:custGeom>
          <a:blipFill>
            <a:blip r:embed="rId2" cstate="print">
              <a:extLst>
                <a:ext uri="{96DAC541-7B7A-43D3-8B79-37D633B846F1}">
                  <asvg:svgBlip xmlns:asvg="http://schemas.microsoft.com/office/drawing/2016/SVG/main" xmlns="" r:embed="rId3"/>
                </a:ext>
              </a:extLst>
            </a:blip>
            <a:stretch>
              <a:fillRect/>
            </a:stretch>
          </a:blipFill>
        </p:spPr>
        <p:txBody>
          <a:bodyPr/>
          <a:lstStyle/>
          <a:p>
            <a:endParaRPr lang="en-US"/>
          </a:p>
        </p:txBody>
      </p:sp>
      <p:sp>
        <p:nvSpPr>
          <p:cNvPr id="13" name="AutoShape 13"/>
          <p:cNvSpPr/>
          <p:nvPr/>
        </p:nvSpPr>
        <p:spPr>
          <a:xfrm>
            <a:off x="8341259" y="3168621"/>
            <a:ext cx="2908347" cy="0"/>
          </a:xfrm>
          <a:prstGeom prst="line">
            <a:avLst/>
          </a:prstGeom>
          <a:ln w="104775" cap="flat">
            <a:solidFill>
              <a:srgbClr val="C6E648"/>
            </a:solidFill>
            <a:prstDash val="solid"/>
            <a:headEnd type="none" w="sm" len="sm"/>
            <a:tailEnd type="triangle" w="lg" len="med"/>
          </a:ln>
        </p:spPr>
      </p:sp>
      <p:sp>
        <p:nvSpPr>
          <p:cNvPr id="15" name="Freeform 15"/>
          <p:cNvSpPr/>
          <p:nvPr/>
        </p:nvSpPr>
        <p:spPr>
          <a:xfrm>
            <a:off x="247015" y="2933700"/>
            <a:ext cx="3820160" cy="1932305"/>
          </a:xfrm>
          <a:custGeom>
            <a:avLst/>
            <a:gdLst/>
            <a:ahLst/>
            <a:cxnLst/>
            <a:rect l="l" t="t" r="r" b="b"/>
            <a:pathLst>
              <a:path w="812800" h="508985">
                <a:moveTo>
                  <a:pt x="127941" y="0"/>
                </a:moveTo>
                <a:lnTo>
                  <a:pt x="684859" y="0"/>
                </a:lnTo>
                <a:cubicBezTo>
                  <a:pt x="718791" y="0"/>
                  <a:pt x="751333" y="13479"/>
                  <a:pt x="775327" y="37473"/>
                </a:cubicBezTo>
                <a:cubicBezTo>
                  <a:pt x="799321" y="61467"/>
                  <a:pt x="812800" y="94009"/>
                  <a:pt x="812800" y="127941"/>
                </a:cubicBezTo>
                <a:lnTo>
                  <a:pt x="812800" y="381044"/>
                </a:lnTo>
                <a:cubicBezTo>
                  <a:pt x="812800" y="414976"/>
                  <a:pt x="799321" y="447518"/>
                  <a:pt x="775327" y="471512"/>
                </a:cubicBezTo>
                <a:cubicBezTo>
                  <a:pt x="751333" y="495505"/>
                  <a:pt x="718791" y="508985"/>
                  <a:pt x="684859" y="508985"/>
                </a:cubicBezTo>
                <a:lnTo>
                  <a:pt x="127941" y="508985"/>
                </a:lnTo>
                <a:cubicBezTo>
                  <a:pt x="94009" y="508985"/>
                  <a:pt x="61467" y="495505"/>
                  <a:pt x="37473" y="471512"/>
                </a:cubicBezTo>
                <a:cubicBezTo>
                  <a:pt x="13479" y="447518"/>
                  <a:pt x="0" y="414976"/>
                  <a:pt x="0" y="381044"/>
                </a:cubicBezTo>
                <a:lnTo>
                  <a:pt x="0" y="127941"/>
                </a:lnTo>
                <a:cubicBezTo>
                  <a:pt x="0" y="94009"/>
                  <a:pt x="13479" y="61467"/>
                  <a:pt x="37473" y="37473"/>
                </a:cubicBezTo>
                <a:cubicBezTo>
                  <a:pt x="61467" y="13479"/>
                  <a:pt x="94009" y="0"/>
                  <a:pt x="127941" y="0"/>
                </a:cubicBezTo>
                <a:close/>
              </a:path>
            </a:pathLst>
          </a:custGeom>
          <a:solidFill>
            <a:srgbClr val="000000">
              <a:alpha val="0"/>
            </a:srgbClr>
          </a:solidFill>
          <a:ln w="57150" cap="rnd">
            <a:solidFill>
              <a:srgbClr val="C6E648"/>
            </a:solidFill>
            <a:prstDash val="solid"/>
            <a:round/>
          </a:ln>
        </p:spPr>
        <p:txBody>
          <a:bodyPr/>
          <a:lstStyle/>
          <a:p>
            <a:r>
              <a:rPr lang="en-US"/>
              <a:t>                 </a:t>
            </a:r>
          </a:p>
          <a:p>
            <a:r>
              <a:rPr lang="en-US"/>
              <a:t>                                                                                                          </a:t>
            </a:r>
          </a:p>
        </p:txBody>
      </p:sp>
      <p:grpSp>
        <p:nvGrpSpPr>
          <p:cNvPr id="17" name="Group 17"/>
          <p:cNvGrpSpPr/>
          <p:nvPr/>
        </p:nvGrpSpPr>
        <p:grpSpPr>
          <a:xfrm>
            <a:off x="228600" y="5130165"/>
            <a:ext cx="4113530" cy="2060575"/>
            <a:chOff x="0" y="0"/>
            <a:chExt cx="1083320" cy="508985"/>
          </a:xfrm>
        </p:grpSpPr>
        <p:sp>
          <p:nvSpPr>
            <p:cNvPr id="18" name="Freeform 18"/>
            <p:cNvSpPr/>
            <p:nvPr/>
          </p:nvSpPr>
          <p:spPr>
            <a:xfrm>
              <a:off x="0" y="0"/>
              <a:ext cx="1083320" cy="508985"/>
            </a:xfrm>
            <a:custGeom>
              <a:avLst/>
              <a:gdLst/>
              <a:ahLst/>
              <a:cxnLst/>
              <a:rect l="l" t="t" r="r" b="b"/>
              <a:pathLst>
                <a:path w="1083320" h="508985">
                  <a:moveTo>
                    <a:pt x="95992" y="0"/>
                  </a:moveTo>
                  <a:lnTo>
                    <a:pt x="987328" y="0"/>
                  </a:lnTo>
                  <a:cubicBezTo>
                    <a:pt x="1012787" y="0"/>
                    <a:pt x="1037203" y="10113"/>
                    <a:pt x="1055205" y="28115"/>
                  </a:cubicBezTo>
                  <a:cubicBezTo>
                    <a:pt x="1073207" y="46117"/>
                    <a:pt x="1083320" y="70533"/>
                    <a:pt x="1083320" y="95992"/>
                  </a:cubicBezTo>
                  <a:lnTo>
                    <a:pt x="1083320" y="412993"/>
                  </a:lnTo>
                  <a:cubicBezTo>
                    <a:pt x="1083320" y="466008"/>
                    <a:pt x="1040343" y="508985"/>
                    <a:pt x="987328" y="508985"/>
                  </a:cubicBezTo>
                  <a:lnTo>
                    <a:pt x="95992" y="508985"/>
                  </a:lnTo>
                  <a:cubicBezTo>
                    <a:pt x="70533" y="508985"/>
                    <a:pt x="46117" y="498871"/>
                    <a:pt x="28115" y="480869"/>
                  </a:cubicBezTo>
                  <a:cubicBezTo>
                    <a:pt x="10113" y="462867"/>
                    <a:pt x="0" y="438451"/>
                    <a:pt x="0" y="412993"/>
                  </a:cubicBezTo>
                  <a:lnTo>
                    <a:pt x="0" y="95992"/>
                  </a:lnTo>
                  <a:cubicBezTo>
                    <a:pt x="0" y="70533"/>
                    <a:pt x="10113" y="46117"/>
                    <a:pt x="28115" y="28115"/>
                  </a:cubicBezTo>
                  <a:cubicBezTo>
                    <a:pt x="46117" y="10113"/>
                    <a:pt x="70533" y="0"/>
                    <a:pt x="95992" y="0"/>
                  </a:cubicBezTo>
                  <a:close/>
                </a:path>
              </a:pathLst>
            </a:custGeom>
            <a:solidFill>
              <a:srgbClr val="000000">
                <a:alpha val="0"/>
              </a:srgbClr>
            </a:solidFill>
            <a:ln w="57150" cap="rnd">
              <a:solidFill>
                <a:srgbClr val="C6E648"/>
              </a:solidFill>
              <a:prstDash val="solid"/>
              <a:round/>
            </a:ln>
          </p:spPr>
        </p:sp>
        <p:sp>
          <p:nvSpPr>
            <p:cNvPr id="19" name="TextBox 19"/>
            <p:cNvSpPr txBox="1"/>
            <p:nvPr/>
          </p:nvSpPr>
          <p:spPr>
            <a:xfrm>
              <a:off x="0" y="-57150"/>
              <a:ext cx="1083320" cy="566135"/>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a:off x="246747" y="7703465"/>
            <a:ext cx="4476679" cy="1932552"/>
            <a:chOff x="0" y="0"/>
            <a:chExt cx="1179043" cy="508985"/>
          </a:xfrm>
        </p:grpSpPr>
        <p:sp>
          <p:nvSpPr>
            <p:cNvPr id="21" name="Freeform 21"/>
            <p:cNvSpPr/>
            <p:nvPr/>
          </p:nvSpPr>
          <p:spPr>
            <a:xfrm>
              <a:off x="0" y="0"/>
              <a:ext cx="1179043" cy="508985"/>
            </a:xfrm>
            <a:custGeom>
              <a:avLst/>
              <a:gdLst/>
              <a:ahLst/>
              <a:cxnLst/>
              <a:rect l="l" t="t" r="r" b="b"/>
              <a:pathLst>
                <a:path w="1179043" h="508985">
                  <a:moveTo>
                    <a:pt x="88199" y="0"/>
                  </a:moveTo>
                  <a:lnTo>
                    <a:pt x="1090844" y="0"/>
                  </a:lnTo>
                  <a:cubicBezTo>
                    <a:pt x="1139555" y="0"/>
                    <a:pt x="1179043" y="39488"/>
                    <a:pt x="1179043" y="88199"/>
                  </a:cubicBezTo>
                  <a:lnTo>
                    <a:pt x="1179043" y="420786"/>
                  </a:lnTo>
                  <a:cubicBezTo>
                    <a:pt x="1179043" y="444178"/>
                    <a:pt x="1169751" y="466611"/>
                    <a:pt x="1153210" y="483152"/>
                  </a:cubicBezTo>
                  <a:cubicBezTo>
                    <a:pt x="1136670" y="499692"/>
                    <a:pt x="1114236" y="508985"/>
                    <a:pt x="1090844" y="508985"/>
                  </a:cubicBezTo>
                  <a:lnTo>
                    <a:pt x="88199" y="508985"/>
                  </a:lnTo>
                  <a:cubicBezTo>
                    <a:pt x="64807" y="508985"/>
                    <a:pt x="42373" y="499692"/>
                    <a:pt x="25833" y="483152"/>
                  </a:cubicBezTo>
                  <a:cubicBezTo>
                    <a:pt x="9292" y="466611"/>
                    <a:pt x="0" y="444178"/>
                    <a:pt x="0" y="420786"/>
                  </a:cubicBezTo>
                  <a:lnTo>
                    <a:pt x="0" y="88199"/>
                  </a:lnTo>
                  <a:cubicBezTo>
                    <a:pt x="0" y="64807"/>
                    <a:pt x="9292" y="42373"/>
                    <a:pt x="25833" y="25833"/>
                  </a:cubicBezTo>
                  <a:cubicBezTo>
                    <a:pt x="42373" y="9292"/>
                    <a:pt x="64807" y="0"/>
                    <a:pt x="88199" y="0"/>
                  </a:cubicBezTo>
                  <a:close/>
                </a:path>
              </a:pathLst>
            </a:custGeom>
            <a:solidFill>
              <a:srgbClr val="000000">
                <a:alpha val="0"/>
              </a:srgbClr>
            </a:solidFill>
            <a:ln w="57150" cap="rnd">
              <a:solidFill>
                <a:srgbClr val="C6E648"/>
              </a:solidFill>
              <a:prstDash val="solid"/>
              <a:round/>
            </a:ln>
          </p:spPr>
        </p:sp>
        <p:sp>
          <p:nvSpPr>
            <p:cNvPr id="22" name="TextBox 22"/>
            <p:cNvSpPr txBox="1"/>
            <p:nvPr/>
          </p:nvSpPr>
          <p:spPr>
            <a:xfrm>
              <a:off x="0" y="-57150"/>
              <a:ext cx="1179043" cy="566135"/>
            </a:xfrm>
            <a:prstGeom prst="rect">
              <a:avLst/>
            </a:prstGeom>
          </p:spPr>
          <p:txBody>
            <a:bodyPr lIns="50800" tIns="50800" rIns="50800" bIns="50800" rtlCol="0" anchor="ctr"/>
            <a:lstStyle/>
            <a:p>
              <a:pPr algn="ctr">
                <a:lnSpc>
                  <a:spcPts val="2660"/>
                </a:lnSpc>
              </a:pPr>
              <a:endParaRPr/>
            </a:p>
          </p:txBody>
        </p:sp>
      </p:grpSp>
      <p:sp>
        <p:nvSpPr>
          <p:cNvPr id="23" name="AutoShape 23"/>
          <p:cNvSpPr/>
          <p:nvPr/>
        </p:nvSpPr>
        <p:spPr>
          <a:xfrm flipV="1">
            <a:off x="4114800" y="3565791"/>
            <a:ext cx="2048498" cy="307089"/>
          </a:xfrm>
          <a:prstGeom prst="line">
            <a:avLst/>
          </a:prstGeom>
          <a:ln w="104775" cap="flat">
            <a:solidFill>
              <a:srgbClr val="C6E648"/>
            </a:solidFill>
            <a:prstDash val="solid"/>
            <a:headEnd type="none" w="sm" len="sm"/>
            <a:tailEnd type="triangle" w="lg" len="med"/>
          </a:ln>
        </p:spPr>
      </p:sp>
      <p:sp>
        <p:nvSpPr>
          <p:cNvPr id="24" name="Freeform 24"/>
          <p:cNvSpPr/>
          <p:nvPr/>
        </p:nvSpPr>
        <p:spPr>
          <a:xfrm>
            <a:off x="13819003" y="1434788"/>
            <a:ext cx="3528441" cy="4114800"/>
          </a:xfrm>
          <a:custGeom>
            <a:avLst/>
            <a:gdLst/>
            <a:ahLst/>
            <a:cxnLst/>
            <a:rect l="l" t="t" r="r" b="b"/>
            <a:pathLst>
              <a:path w="3528441" h="4114800">
                <a:moveTo>
                  <a:pt x="0" y="0"/>
                </a:moveTo>
                <a:lnTo>
                  <a:pt x="3528441" y="0"/>
                </a:lnTo>
                <a:lnTo>
                  <a:pt x="3528441" y="4114800"/>
                </a:lnTo>
                <a:lnTo>
                  <a:pt x="0" y="4114800"/>
                </a:lnTo>
                <a:lnTo>
                  <a:pt x="0" y="0"/>
                </a:lnTo>
                <a:close/>
              </a:path>
            </a:pathLst>
          </a:custGeom>
          <a:blipFill>
            <a:blip r:embed="rId4" cstate="print">
              <a:extLst>
                <a:ext uri="{96DAC541-7B7A-43D3-8B79-37D633B846F1}">
                  <asvg:svgBlip xmlns:asvg="http://schemas.microsoft.com/office/drawing/2016/SVG/main" xmlns="" r:embed="rId5"/>
                </a:ext>
              </a:extLst>
            </a:blip>
            <a:stretch>
              <a:fillRect/>
            </a:stretch>
          </a:blipFill>
        </p:spPr>
      </p:sp>
      <p:sp>
        <p:nvSpPr>
          <p:cNvPr id="25" name="Freeform 25"/>
          <p:cNvSpPr/>
          <p:nvPr/>
        </p:nvSpPr>
        <p:spPr>
          <a:xfrm>
            <a:off x="10480404" y="4237223"/>
            <a:ext cx="1538405" cy="1812553"/>
          </a:xfrm>
          <a:custGeom>
            <a:avLst/>
            <a:gdLst/>
            <a:ahLst/>
            <a:cxnLst/>
            <a:rect l="l" t="t" r="r" b="b"/>
            <a:pathLst>
              <a:path w="1538405" h="1812553">
                <a:moveTo>
                  <a:pt x="0" y="0"/>
                </a:moveTo>
                <a:lnTo>
                  <a:pt x="1538404" y="0"/>
                </a:lnTo>
                <a:lnTo>
                  <a:pt x="1538404" y="1812554"/>
                </a:lnTo>
                <a:lnTo>
                  <a:pt x="0" y="1812554"/>
                </a:lnTo>
                <a:lnTo>
                  <a:pt x="0" y="0"/>
                </a:lnTo>
                <a:close/>
              </a:path>
            </a:pathLst>
          </a:custGeom>
          <a:blipFill>
            <a:blip r:embed="rId6" cstate="print">
              <a:extLst>
                <a:ext uri="{96DAC541-7B7A-43D3-8B79-37D633B846F1}">
                  <asvg:svgBlip xmlns:asvg="http://schemas.microsoft.com/office/drawing/2016/SVG/main" xmlns="" r:embed="rId7"/>
                </a:ext>
              </a:extLst>
            </a:blip>
            <a:stretch>
              <a:fillRect/>
            </a:stretch>
          </a:blipFill>
        </p:spPr>
      </p:sp>
      <p:sp>
        <p:nvSpPr>
          <p:cNvPr id="26" name="AutoShape 26"/>
          <p:cNvSpPr/>
          <p:nvPr/>
        </p:nvSpPr>
        <p:spPr>
          <a:xfrm>
            <a:off x="4151936" y="3913310"/>
            <a:ext cx="9244731" cy="3072650"/>
          </a:xfrm>
          <a:prstGeom prst="line">
            <a:avLst/>
          </a:prstGeom>
          <a:ln w="104775" cap="flat">
            <a:solidFill>
              <a:srgbClr val="C6E648"/>
            </a:solidFill>
            <a:prstDash val="sysDash"/>
            <a:headEnd type="none" w="sm" len="sm"/>
            <a:tailEnd type="triangle" w="lg" len="med"/>
          </a:ln>
        </p:spPr>
      </p:sp>
      <p:sp>
        <p:nvSpPr>
          <p:cNvPr id="27" name="AutoShape 27"/>
          <p:cNvSpPr/>
          <p:nvPr/>
        </p:nvSpPr>
        <p:spPr>
          <a:xfrm flipH="1">
            <a:off x="2972091" y="6856776"/>
            <a:ext cx="158127" cy="683863"/>
          </a:xfrm>
          <a:prstGeom prst="line">
            <a:avLst/>
          </a:prstGeom>
          <a:ln w="104775" cap="flat">
            <a:solidFill>
              <a:srgbClr val="C6E648"/>
            </a:solidFill>
            <a:prstDash val="solid"/>
            <a:headEnd type="none" w="sm" len="sm"/>
            <a:tailEnd type="triangle" w="lg" len="med"/>
          </a:ln>
        </p:spPr>
      </p:sp>
      <p:sp>
        <p:nvSpPr>
          <p:cNvPr id="28" name="AutoShape 28"/>
          <p:cNvSpPr/>
          <p:nvPr/>
        </p:nvSpPr>
        <p:spPr>
          <a:xfrm flipV="1">
            <a:off x="4667250" y="7277735"/>
            <a:ext cx="11949430" cy="1932305"/>
          </a:xfrm>
          <a:prstGeom prst="line">
            <a:avLst/>
          </a:prstGeom>
          <a:ln w="104775" cap="flat">
            <a:solidFill>
              <a:srgbClr val="C6E648"/>
            </a:solidFill>
            <a:prstDash val="sysDash"/>
            <a:headEnd type="none" w="sm" len="sm"/>
            <a:tailEnd type="triangle" w="lg" len="med"/>
          </a:ln>
        </p:spPr>
      </p:sp>
      <p:sp>
        <p:nvSpPr>
          <p:cNvPr id="29" name="Freeform 29"/>
          <p:cNvSpPr/>
          <p:nvPr/>
        </p:nvSpPr>
        <p:spPr>
          <a:xfrm rot="886102">
            <a:off x="14308656" y="7857415"/>
            <a:ext cx="1667353" cy="1203526"/>
          </a:xfrm>
          <a:custGeom>
            <a:avLst/>
            <a:gdLst/>
            <a:ahLst/>
            <a:cxnLst/>
            <a:rect l="l" t="t" r="r" b="b"/>
            <a:pathLst>
              <a:path w="1667353" h="1203526">
                <a:moveTo>
                  <a:pt x="0" y="0"/>
                </a:moveTo>
                <a:lnTo>
                  <a:pt x="1667353" y="0"/>
                </a:lnTo>
                <a:lnTo>
                  <a:pt x="1667353" y="1203526"/>
                </a:lnTo>
                <a:lnTo>
                  <a:pt x="0" y="1203526"/>
                </a:lnTo>
                <a:lnTo>
                  <a:pt x="0" y="0"/>
                </a:lnTo>
                <a:close/>
              </a:path>
            </a:pathLst>
          </a:custGeom>
          <a:blipFill>
            <a:blip r:embed="rId8" cstate="print">
              <a:extLst>
                <a:ext uri="{96DAC541-7B7A-43D3-8B79-37D633B846F1}">
                  <asvg:svgBlip xmlns:asvg="http://schemas.microsoft.com/office/drawing/2016/SVG/main" xmlns="" r:embed="rId9"/>
                </a:ext>
              </a:extLst>
            </a:blip>
            <a:stretch>
              <a:fillRect/>
            </a:stretch>
          </a:blipFill>
        </p:spPr>
      </p:sp>
      <p:sp>
        <p:nvSpPr>
          <p:cNvPr id="30" name="AutoShape 30"/>
          <p:cNvSpPr/>
          <p:nvPr/>
        </p:nvSpPr>
        <p:spPr>
          <a:xfrm flipH="1">
            <a:off x="11513528" y="7629900"/>
            <a:ext cx="1846002" cy="34880"/>
          </a:xfrm>
          <a:prstGeom prst="line">
            <a:avLst/>
          </a:prstGeom>
          <a:ln w="104775" cap="flat">
            <a:solidFill>
              <a:srgbClr val="C6E648"/>
            </a:solidFill>
            <a:prstDash val="solid"/>
            <a:headEnd type="none" w="sm" len="sm"/>
            <a:tailEnd type="triangle" w="lg" len="med"/>
          </a:ln>
        </p:spPr>
      </p:sp>
      <p:sp>
        <p:nvSpPr>
          <p:cNvPr id="31" name="AutoShape 31"/>
          <p:cNvSpPr/>
          <p:nvPr/>
        </p:nvSpPr>
        <p:spPr>
          <a:xfrm flipH="1" flipV="1">
            <a:off x="7544031" y="7133636"/>
            <a:ext cx="969890" cy="1432099"/>
          </a:xfrm>
          <a:prstGeom prst="line">
            <a:avLst/>
          </a:prstGeom>
          <a:ln w="104775" cap="flat">
            <a:solidFill>
              <a:srgbClr val="C6E648"/>
            </a:solidFill>
            <a:prstDash val="solid"/>
            <a:headEnd type="none" w="sm" len="sm"/>
            <a:tailEnd type="triangle" w="lg" len="med"/>
          </a:ln>
        </p:spPr>
      </p:sp>
      <p:sp>
        <p:nvSpPr>
          <p:cNvPr id="32" name="Freeform 32"/>
          <p:cNvSpPr/>
          <p:nvPr/>
        </p:nvSpPr>
        <p:spPr>
          <a:xfrm>
            <a:off x="9144000" y="6818589"/>
            <a:ext cx="1549389" cy="1487413"/>
          </a:xfrm>
          <a:custGeom>
            <a:avLst/>
            <a:gdLst/>
            <a:ahLst/>
            <a:cxnLst/>
            <a:rect l="l" t="t" r="r" b="b"/>
            <a:pathLst>
              <a:path w="1549389" h="1487413">
                <a:moveTo>
                  <a:pt x="0" y="0"/>
                </a:moveTo>
                <a:lnTo>
                  <a:pt x="1549389" y="0"/>
                </a:lnTo>
                <a:lnTo>
                  <a:pt x="1549389" y="1487413"/>
                </a:lnTo>
                <a:lnTo>
                  <a:pt x="0" y="1487413"/>
                </a:lnTo>
                <a:lnTo>
                  <a:pt x="0" y="0"/>
                </a:lnTo>
                <a:close/>
              </a:path>
            </a:pathLst>
          </a:custGeom>
          <a:blipFill>
            <a:blip r:embed="rId10" cstate="print">
              <a:extLst>
                <a:ext uri="{96DAC541-7B7A-43D3-8B79-37D633B846F1}">
                  <asvg:svgBlip xmlns:asvg="http://schemas.microsoft.com/office/drawing/2016/SVG/main" xmlns="" r:embed="rId11"/>
                </a:ext>
              </a:extLst>
            </a:blip>
            <a:stretch>
              <a:fillRect/>
            </a:stretch>
          </a:blipFill>
        </p:spPr>
      </p:sp>
      <p:sp>
        <p:nvSpPr>
          <p:cNvPr id="33" name="TextBox 33"/>
          <p:cNvSpPr txBox="1"/>
          <p:nvPr/>
        </p:nvSpPr>
        <p:spPr>
          <a:xfrm>
            <a:off x="11513528" y="2769556"/>
            <a:ext cx="799775" cy="483956"/>
          </a:xfrm>
          <a:prstGeom prst="rect">
            <a:avLst/>
          </a:prstGeom>
        </p:spPr>
        <p:txBody>
          <a:bodyPr lIns="0" tIns="0" rIns="0" bIns="0" rtlCol="0" anchor="t">
            <a:spAutoFit/>
          </a:bodyPr>
          <a:lstStyle/>
          <a:p>
            <a:pPr algn="ctr">
              <a:lnSpc>
                <a:spcPts val="3785"/>
              </a:lnSpc>
            </a:pPr>
            <a:r>
              <a:rPr lang="en-US" sz="2705" spc="294">
                <a:solidFill>
                  <a:srgbClr val="78634A"/>
                </a:solidFill>
                <a:latin typeface="Poppins" panose="00000500000000000000"/>
                <a:ea typeface="Poppins" panose="00000500000000000000"/>
                <a:cs typeface="Poppins" panose="00000500000000000000"/>
                <a:sym typeface="Poppins" panose="00000500000000000000"/>
              </a:rPr>
              <a:t>OUT</a:t>
            </a:r>
          </a:p>
        </p:txBody>
      </p:sp>
      <p:sp>
        <p:nvSpPr>
          <p:cNvPr id="34" name="TextBox 34"/>
          <p:cNvSpPr txBox="1"/>
          <p:nvPr/>
        </p:nvSpPr>
        <p:spPr>
          <a:xfrm>
            <a:off x="11671300" y="3260090"/>
            <a:ext cx="2039620" cy="506095"/>
          </a:xfrm>
          <a:prstGeom prst="rect">
            <a:avLst/>
          </a:prstGeom>
        </p:spPr>
        <p:txBody>
          <a:bodyPr lIns="0" tIns="0" rIns="0" bIns="0" rtlCol="0" anchor="t">
            <a:noAutofit/>
          </a:bodyPr>
          <a:lstStyle/>
          <a:p>
            <a:pPr algn="ctr">
              <a:lnSpc>
                <a:spcPts val="3785"/>
              </a:lnSpc>
            </a:pPr>
            <a:r>
              <a:rPr lang="en-US" sz="2705">
                <a:solidFill>
                  <a:srgbClr val="78634A"/>
                </a:solidFill>
                <a:latin typeface="Poppins" panose="00000500000000000000"/>
                <a:ea typeface="Poppins" panose="00000500000000000000"/>
                <a:cs typeface="Poppins" panose="00000500000000000000"/>
                <a:sym typeface="Poppins" panose="00000500000000000000"/>
              </a:rPr>
              <a:t>INDIKATOR</a:t>
            </a:r>
          </a:p>
        </p:txBody>
      </p:sp>
      <p:sp>
        <p:nvSpPr>
          <p:cNvPr id="35" name="TextBox 35"/>
          <p:cNvSpPr txBox="1"/>
          <p:nvPr/>
        </p:nvSpPr>
        <p:spPr>
          <a:xfrm>
            <a:off x="713740" y="595630"/>
            <a:ext cx="12503785" cy="803910"/>
          </a:xfrm>
          <a:prstGeom prst="rect">
            <a:avLst/>
          </a:prstGeom>
        </p:spPr>
        <p:txBody>
          <a:bodyPr wrap="square" lIns="0" tIns="0" rIns="0" bIns="0" rtlCol="0" anchor="t">
            <a:spAutoFit/>
          </a:bodyPr>
          <a:lstStyle/>
          <a:p>
            <a:pPr algn="l">
              <a:lnSpc>
                <a:spcPts val="6270"/>
              </a:lnSpc>
            </a:pPr>
            <a:r>
              <a:rPr lang="en-US" sz="5600" b="1">
                <a:solidFill>
                  <a:srgbClr val="000000"/>
                </a:solidFill>
                <a:latin typeface="Poppins Bold" panose="00000800000000000000"/>
                <a:ea typeface="Poppins Bold" panose="00000800000000000000"/>
                <a:cs typeface="Poppins Bold" panose="00000800000000000000"/>
                <a:sym typeface="Poppins Bold" panose="00000800000000000000"/>
              </a:rPr>
              <a:t>LAYANAN PEMINJAMAN ARSIP</a:t>
            </a:r>
          </a:p>
        </p:txBody>
      </p:sp>
      <p:sp>
        <p:nvSpPr>
          <p:cNvPr id="36" name="TextBox 36"/>
          <p:cNvSpPr txBox="1"/>
          <p:nvPr/>
        </p:nvSpPr>
        <p:spPr>
          <a:xfrm>
            <a:off x="13359531" y="3769048"/>
            <a:ext cx="459472" cy="1780540"/>
          </a:xfrm>
          <a:prstGeom prst="rect">
            <a:avLst/>
          </a:prstGeom>
        </p:spPr>
        <p:txBody>
          <a:bodyPr lIns="0" tIns="0" rIns="0" bIns="0" rtlCol="0" anchor="t">
            <a:spAutoFit/>
          </a:bodyPr>
          <a:lstStyle/>
          <a:p>
            <a:pPr marL="0" lvl="0" indent="0" algn="ctr">
              <a:lnSpc>
                <a:spcPts val="4760"/>
              </a:lnSpc>
              <a:spcBef>
                <a:spcPct val="0"/>
              </a:spcBef>
            </a:pPr>
            <a:r>
              <a:rPr lang="en-US" sz="3400">
                <a:solidFill>
                  <a:srgbClr val="000000"/>
                </a:solidFill>
                <a:latin typeface="Open Sans" panose="020B0606030504020204"/>
                <a:ea typeface="Open Sans" panose="020B0606030504020204"/>
                <a:cs typeface="Open Sans" panose="020B0606030504020204"/>
                <a:sym typeface="Open Sans" panose="020B0606030504020204"/>
              </a:rPr>
              <a:t>OUT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87988" y="202283"/>
            <a:ext cx="9020606" cy="692150"/>
          </a:xfrm>
          <a:prstGeom prst="rect">
            <a:avLst/>
          </a:prstGeom>
          <a:solidFill>
            <a:srgbClr val="FDCF60"/>
          </a:solidFill>
        </p:spPr>
        <p:txBody>
          <a:bodyPr wrap="square" lIns="0" tIns="0" rIns="0" bIns="0" rtlCol="0" anchor="t">
            <a:spAutoFit/>
          </a:bodyPr>
          <a:lstStyle/>
          <a:p>
            <a:pPr algn="ctr">
              <a:lnSpc>
                <a:spcPts val="5400"/>
              </a:lnSpc>
            </a:pPr>
            <a:r>
              <a:rPr lang="en-US" sz="4500" dirty="0">
                <a:solidFill>
                  <a:srgbClr val="0C45A6"/>
                </a:solidFill>
                <a:latin typeface="Montserrat Semi-Bold" panose="00000700000000000000"/>
              </a:rPr>
              <a:t>PEMINJAMAN ARSIP INAKTIF</a:t>
            </a:r>
          </a:p>
        </p:txBody>
      </p:sp>
      <p:grpSp>
        <p:nvGrpSpPr>
          <p:cNvPr id="4" name="Group 4"/>
          <p:cNvGrpSpPr/>
          <p:nvPr/>
        </p:nvGrpSpPr>
        <p:grpSpPr>
          <a:xfrm>
            <a:off x="641038" y="1057445"/>
            <a:ext cx="10967720" cy="8448042"/>
            <a:chOff x="-2535028" y="0"/>
            <a:chExt cx="10399025" cy="2392227"/>
          </a:xfrm>
        </p:grpSpPr>
        <p:sp>
          <p:nvSpPr>
            <p:cNvPr id="5" name="AutoShape 5"/>
            <p:cNvSpPr/>
            <p:nvPr/>
          </p:nvSpPr>
          <p:spPr>
            <a:xfrm>
              <a:off x="0" y="0"/>
              <a:ext cx="754180" cy="34341"/>
            </a:xfrm>
            <a:prstGeom prst="rect">
              <a:avLst/>
            </a:prstGeom>
            <a:solidFill>
              <a:srgbClr val="0C45A6"/>
            </a:solidFill>
          </p:spPr>
        </p:sp>
        <p:sp>
          <p:nvSpPr>
            <p:cNvPr id="6" name="TextBox 6"/>
            <p:cNvSpPr txBox="1"/>
            <p:nvPr/>
          </p:nvSpPr>
          <p:spPr>
            <a:xfrm>
              <a:off x="-2535028" y="127847"/>
              <a:ext cx="10399025" cy="2264380"/>
            </a:xfrm>
            <a:prstGeom prst="rect">
              <a:avLst/>
            </a:prstGeom>
          </p:spPr>
          <p:txBody>
            <a:bodyPr wrap="square" lIns="0" tIns="0" rIns="0" bIns="0" rtlCol="0" anchor="t">
              <a:noAutofit/>
            </a:bodyPr>
            <a:lstStyle/>
            <a:p>
              <a:pPr>
                <a:lnSpc>
                  <a:spcPts val="2400"/>
                </a:lnSpc>
              </a:pPr>
              <a:r>
                <a:rPr lang="en-US" sz="3375" b="1" dirty="0">
                  <a:solidFill>
                    <a:srgbClr val="0C45A6"/>
                  </a:solidFill>
                  <a:latin typeface="Arial Black" panose="020B0A04020102020204" charset="0"/>
                  <a:cs typeface="Arial Black" panose="020B0A04020102020204" charset="0"/>
                </a:rPr>
                <a:t>PROSEDUR</a:t>
              </a:r>
            </a:p>
            <a:p>
              <a:pPr marL="342900" indent="-342900" fontAlgn="auto">
                <a:lnSpc>
                  <a:spcPts val="4000"/>
                </a:lnSpc>
                <a:buFont typeface="+mj-lt"/>
                <a:buAutoNum type="arabicPeriod"/>
              </a:pPr>
              <a:r>
                <a:rPr lang="en-US" sz="3200" dirty="0" err="1">
                  <a:solidFill>
                    <a:srgbClr val="16214B"/>
                  </a:solidFill>
                  <a:latin typeface="Arial" panose="020B0604020202020204" pitchFamily="34" charset="0"/>
                  <a:cs typeface="Arial" panose="020B0604020202020204" pitchFamily="34" charset="0"/>
                </a:rPr>
                <a:t>Peminjaman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arsip</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dilakukan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berdasarkan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permintaan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pengguna</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arsip</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secara</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tertulis</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maupun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lisan</a:t>
              </a:r>
              <a:r>
                <a:rPr lang="en-US" sz="3200" dirty="0">
                  <a:solidFill>
                    <a:srgbClr val="16214B"/>
                  </a:solidFill>
                  <a:latin typeface="Arial" panose="020B0604020202020204" pitchFamily="34" charset="0"/>
                  <a:cs typeface="Arial" panose="020B0604020202020204" pitchFamily="34" charset="0"/>
                </a:rPr>
                <a:t>/</a:t>
              </a:r>
              <a:r>
                <a:rPr lang="en-US" sz="3200" dirty="0" err="1">
                  <a:solidFill>
                    <a:srgbClr val="16214B"/>
                  </a:solidFill>
                  <a:latin typeface="Arial" panose="020B0604020202020204" pitchFamily="34" charset="0"/>
                  <a:cs typeface="Arial" panose="020B0604020202020204" pitchFamily="34" charset="0"/>
                </a:rPr>
                <a:t>telepon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dengan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mengisi</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buku</a:t>
              </a:r>
              <a:r>
                <a:rPr lang="en-US" sz="3200" dirty="0">
                  <a:solidFill>
                    <a:srgbClr val="16214B"/>
                  </a:solidFill>
                  <a:latin typeface="Arial" panose="020B0604020202020204" pitchFamily="34" charset="0"/>
                  <a:cs typeface="Arial" panose="020B0604020202020204" pitchFamily="34" charset="0"/>
                </a:rPr>
                <a:t>/</a:t>
              </a:r>
              <a:r>
                <a:rPr lang="en-US" sz="3200" dirty="0" err="1">
                  <a:solidFill>
                    <a:srgbClr val="16214B"/>
                  </a:solidFill>
                  <a:latin typeface="Arial" panose="020B0604020202020204" pitchFamily="34" charset="0"/>
                  <a:cs typeface="Arial" panose="020B0604020202020204" pitchFamily="34" charset="0"/>
                </a:rPr>
                <a:t>formulir</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peminjaman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arsip</a:t>
              </a:r>
              <a:r>
                <a:rPr lang="en-US" sz="3200" dirty="0">
                  <a:solidFill>
                    <a:srgbClr val="16214B"/>
                  </a:solidFill>
                  <a:latin typeface="Arial" panose="020B0604020202020204" pitchFamily="34" charset="0"/>
                  <a:cs typeface="Arial" panose="020B0604020202020204" pitchFamily="34" charset="0"/>
                </a:rPr>
                <a:t>.</a:t>
              </a:r>
            </a:p>
            <a:p>
              <a:pPr marL="342900" indent="-342900" fontAlgn="auto">
                <a:lnSpc>
                  <a:spcPts val="4000"/>
                </a:lnSpc>
                <a:buFont typeface="+mj-lt"/>
                <a:buAutoNum type="arabicPeriod"/>
              </a:pPr>
              <a:r>
                <a:rPr lang="en-US" sz="3200" dirty="0" err="1">
                  <a:solidFill>
                    <a:srgbClr val="16214B"/>
                  </a:solidFill>
                  <a:latin typeface="Arial" panose="020B0604020202020204" pitchFamily="34" charset="0"/>
                  <a:cs typeface="Arial" panose="020B0604020202020204" pitchFamily="34" charset="0"/>
                </a:rPr>
                <a:t>Buku</a:t>
              </a:r>
              <a:r>
                <a:rPr lang="en-US" sz="3200" dirty="0">
                  <a:solidFill>
                    <a:srgbClr val="16214B"/>
                  </a:solidFill>
                  <a:latin typeface="Arial" panose="020B0604020202020204" pitchFamily="34" charset="0"/>
                  <a:cs typeface="Arial" panose="020B0604020202020204" pitchFamily="34" charset="0"/>
                </a:rPr>
                <a:t>/</a:t>
              </a:r>
              <a:r>
                <a:rPr lang="en-US" sz="3200" dirty="0" err="1">
                  <a:solidFill>
                    <a:srgbClr val="16214B"/>
                  </a:solidFill>
                  <a:latin typeface="Arial" panose="020B0604020202020204" pitchFamily="34" charset="0"/>
                  <a:cs typeface="Arial" panose="020B0604020202020204" pitchFamily="34" charset="0"/>
                </a:rPr>
                <a:t>Formulir</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peminjaman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arsip</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memuat</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antara</a:t>
              </a:r>
              <a:r>
                <a:rPr lang="en-US" sz="3200" dirty="0">
                  <a:solidFill>
                    <a:srgbClr val="16214B"/>
                  </a:solidFill>
                  <a:latin typeface="Arial" panose="020B0604020202020204" pitchFamily="34" charset="0"/>
                  <a:cs typeface="Arial" panose="020B0604020202020204" pitchFamily="34" charset="0"/>
                </a:rPr>
                <a:t> lain </a:t>
              </a:r>
              <a:r>
                <a:rPr lang="en-US" sz="3200" dirty="0" err="1">
                  <a:solidFill>
                    <a:srgbClr val="16214B"/>
                  </a:solidFill>
                  <a:latin typeface="Arial" panose="020B0604020202020204" pitchFamily="34" charset="0"/>
                  <a:cs typeface="Arial" panose="020B0604020202020204" pitchFamily="34" charset="0"/>
                </a:rPr>
                <a:t>nomor</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nama</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peminjam</a:t>
              </a:r>
              <a:r>
                <a:rPr lang="en-US" sz="3200" dirty="0">
                  <a:solidFill>
                    <a:srgbClr val="16214B"/>
                  </a:solidFill>
                  <a:latin typeface="Arial" panose="020B0604020202020204" pitchFamily="34" charset="0"/>
                  <a:cs typeface="Arial" panose="020B0604020202020204" pitchFamily="34" charset="0"/>
                </a:rPr>
                <a:t> dan unit </a:t>
              </a:r>
              <a:r>
                <a:rPr lang="en-US" sz="3200" dirty="0" err="1">
                  <a:solidFill>
                    <a:srgbClr val="16214B"/>
                  </a:solidFill>
                  <a:latin typeface="Arial" panose="020B0604020202020204" pitchFamily="34" charset="0"/>
                  <a:cs typeface="Arial" panose="020B0604020202020204" pitchFamily="34" charset="0"/>
                </a:rPr>
                <a:t>kerja</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nama</a:t>
              </a:r>
              <a:r>
                <a:rPr lang="en-US" sz="3200" dirty="0">
                  <a:solidFill>
                    <a:srgbClr val="16214B"/>
                  </a:solidFill>
                  <a:latin typeface="Arial" panose="020B0604020202020204" pitchFamily="34" charset="0"/>
                  <a:cs typeface="Arial" panose="020B0604020202020204" pitchFamily="34" charset="0"/>
                </a:rPr>
                <a:t>/</a:t>
              </a:r>
              <a:r>
                <a:rPr lang="en-US" sz="3200" dirty="0" err="1">
                  <a:solidFill>
                    <a:srgbClr val="16214B"/>
                  </a:solidFill>
                  <a:latin typeface="Arial" panose="020B0604020202020204" pitchFamily="34" charset="0"/>
                  <a:cs typeface="Arial" panose="020B0604020202020204" pitchFamily="34" charset="0"/>
                </a:rPr>
                <a:t>judul</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arsip</a:t>
              </a:r>
              <a:r>
                <a:rPr lang="en-US" sz="3200" dirty="0">
                  <a:solidFill>
                    <a:srgbClr val="16214B"/>
                  </a:solidFill>
                  <a:latin typeface="Arial" panose="020B0604020202020204" pitchFamily="34" charset="0"/>
                  <a:cs typeface="Arial" panose="020B0604020202020204" pitchFamily="34" charset="0"/>
                </a:rPr>
                <a:t> yang </a:t>
              </a:r>
              <a:r>
                <a:rPr lang="en-US" sz="3200" dirty="0" err="1">
                  <a:solidFill>
                    <a:srgbClr val="16214B"/>
                  </a:solidFill>
                  <a:latin typeface="Arial" panose="020B0604020202020204" pitchFamily="34" charset="0"/>
                  <a:cs typeface="Arial" panose="020B0604020202020204" pitchFamily="34" charset="0"/>
                </a:rPr>
                <a:t>dipinjam</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keperluan</a:t>
              </a:r>
              <a:r>
                <a:rPr lang="en-US" sz="3200" dirty="0">
                  <a:solidFill>
                    <a:srgbClr val="16214B"/>
                  </a:solidFill>
                  <a:latin typeface="Arial" panose="020B0604020202020204" pitchFamily="34" charset="0"/>
                  <a:cs typeface="Arial" panose="020B0604020202020204" pitchFamily="34" charset="0"/>
                </a:rPr>
                <a:t>, dan lama </a:t>
              </a:r>
              <a:r>
                <a:rPr lang="en-US" sz="3200" dirty="0" err="1">
                  <a:solidFill>
                    <a:srgbClr val="16214B"/>
                  </a:solidFill>
                  <a:latin typeface="Arial" panose="020B0604020202020204" pitchFamily="34" charset="0"/>
                  <a:cs typeface="Arial" panose="020B0604020202020204" pitchFamily="34" charset="0"/>
                </a:rPr>
                <a:t>peminjaman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disertai</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dengan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tanda</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tangan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peminjam</a:t>
              </a:r>
              <a:r>
                <a:rPr lang="en-US" sz="3200" dirty="0">
                  <a:solidFill>
                    <a:srgbClr val="16214B"/>
                  </a:solidFill>
                  <a:latin typeface="Arial" panose="020B0604020202020204" pitchFamily="34" charset="0"/>
                  <a:cs typeface="Arial" panose="020B0604020202020204" pitchFamily="34" charset="0"/>
                </a:rPr>
                <a:t>. </a:t>
              </a:r>
            </a:p>
            <a:p>
              <a:pPr marL="342900" indent="-342900" fontAlgn="auto">
                <a:lnSpc>
                  <a:spcPts val="4000"/>
                </a:lnSpc>
                <a:buFont typeface="+mj-lt"/>
                <a:buAutoNum type="arabicPeriod"/>
              </a:pPr>
              <a:r>
                <a:rPr lang="en-US" sz="3200" dirty="0" err="1">
                  <a:solidFill>
                    <a:srgbClr val="16214B"/>
                  </a:solidFill>
                  <a:latin typeface="Arial" panose="020B0604020202020204" pitchFamily="34" charset="0"/>
                  <a:cs typeface="Arial" panose="020B0604020202020204" pitchFamily="34" charset="0"/>
                </a:rPr>
                <a:t>Peminjam</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dapat</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memperpanjang</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waktu</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peminjaman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dengan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konfirmasi</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terlebih</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dahulu</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kepada</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petugas</a:t>
              </a:r>
              <a:r>
                <a:rPr lang="en-US" sz="3200" dirty="0">
                  <a:solidFill>
                    <a:srgbClr val="16214B"/>
                  </a:solidFill>
                  <a:latin typeface="Arial" panose="020B0604020202020204" pitchFamily="34" charset="0"/>
                  <a:cs typeface="Arial" panose="020B0604020202020204" pitchFamily="34" charset="0"/>
                </a:rPr>
                <a:t>.</a:t>
              </a:r>
            </a:p>
            <a:p>
              <a:pPr marL="342900" indent="-342900" fontAlgn="auto">
                <a:lnSpc>
                  <a:spcPts val="4000"/>
                </a:lnSpc>
                <a:buFont typeface="+mj-lt"/>
                <a:buAutoNum type="arabicPeriod"/>
              </a:pPr>
              <a:r>
                <a:rPr lang="en-US" sz="3200" dirty="0" err="1">
                  <a:solidFill>
                    <a:srgbClr val="16214B"/>
                  </a:solidFill>
                  <a:latin typeface="Arial" panose="020B0604020202020204" pitchFamily="34" charset="0"/>
                  <a:cs typeface="Arial" panose="020B0604020202020204" pitchFamily="34" charset="0"/>
                </a:rPr>
                <a:t>Peminjam</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tidak</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boleh</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menambah</a:t>
              </a:r>
              <a:r>
                <a:rPr lang="en-US" sz="3200" dirty="0">
                  <a:solidFill>
                    <a:srgbClr val="16214B"/>
                  </a:solidFill>
                  <a:latin typeface="Arial" panose="020B0604020202020204" pitchFamily="34" charset="0"/>
                  <a:cs typeface="Arial" panose="020B0604020202020204" pitchFamily="34" charset="0"/>
                </a:rPr>
                <a:t>/</a:t>
              </a:r>
              <a:r>
                <a:rPr lang="en-US" sz="3200" dirty="0" err="1">
                  <a:solidFill>
                    <a:srgbClr val="16214B"/>
                  </a:solidFill>
                  <a:latin typeface="Arial" panose="020B0604020202020204" pitchFamily="34" charset="0"/>
                  <a:cs typeface="Arial" panose="020B0604020202020204" pitchFamily="34" charset="0"/>
                </a:rPr>
                <a:t>mengurangi</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informasi</a:t>
              </a:r>
              <a:r>
                <a:rPr lang="en-US" sz="3200" dirty="0">
                  <a:solidFill>
                    <a:srgbClr val="16214B"/>
                  </a:solidFill>
                  <a:latin typeface="Arial" panose="020B0604020202020204" pitchFamily="34" charset="0"/>
                  <a:cs typeface="Arial" panose="020B0604020202020204" pitchFamily="34" charset="0"/>
                </a:rPr>
                <a:t> dan </a:t>
              </a:r>
              <a:r>
                <a:rPr lang="en-US" sz="3200" dirty="0" err="1">
                  <a:solidFill>
                    <a:srgbClr val="16214B"/>
                  </a:solidFill>
                  <a:latin typeface="Arial" panose="020B0604020202020204" pitchFamily="34" charset="0"/>
                  <a:cs typeface="Arial" panose="020B0604020202020204" pitchFamily="34" charset="0"/>
                </a:rPr>
                <a:t>fisik</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arsip</a:t>
              </a:r>
              <a:r>
                <a:rPr lang="en-US" sz="3200" dirty="0">
                  <a:solidFill>
                    <a:srgbClr val="16214B"/>
                  </a:solidFill>
                  <a:latin typeface="Arial" panose="020B0604020202020204" pitchFamily="34" charset="0"/>
                  <a:cs typeface="Arial" panose="020B0604020202020204" pitchFamily="34" charset="0"/>
                </a:rPr>
                <a:t>.</a:t>
              </a:r>
            </a:p>
            <a:p>
              <a:pPr marL="342900" indent="-342900" fontAlgn="auto">
                <a:lnSpc>
                  <a:spcPts val="4000"/>
                </a:lnSpc>
                <a:buFont typeface="+mj-lt"/>
                <a:buAutoNum type="arabicPeriod"/>
              </a:pPr>
              <a:r>
                <a:rPr lang="en-US" sz="3200" dirty="0" err="1">
                  <a:solidFill>
                    <a:srgbClr val="16214B"/>
                  </a:solidFill>
                  <a:latin typeface="Arial" panose="020B0604020202020204" pitchFamily="34" charset="0"/>
                  <a:cs typeface="Arial" panose="020B0604020202020204" pitchFamily="34" charset="0"/>
                </a:rPr>
                <a:t>Setelah</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peminjam</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mengembalikan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arsip</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maka</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arsip</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dikembalikan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ke</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tempat</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penyimpanan</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semula</a:t>
              </a:r>
              <a:r>
                <a:rPr lang="en-US" sz="3200" dirty="0">
                  <a:solidFill>
                    <a:srgbClr val="16214B"/>
                  </a:solidFill>
                  <a:latin typeface="Arial" panose="020B0604020202020204" pitchFamily="34" charset="0"/>
                  <a:cs typeface="Arial" panose="020B0604020202020204" pitchFamily="34" charset="0"/>
                </a:rPr>
                <a:t> oleh </a:t>
              </a:r>
              <a:r>
                <a:rPr lang="en-US" sz="3200" dirty="0" err="1">
                  <a:solidFill>
                    <a:srgbClr val="16214B"/>
                  </a:solidFill>
                  <a:latin typeface="Arial" panose="020B0604020202020204" pitchFamily="34" charset="0"/>
                  <a:cs typeface="Arial" panose="020B0604020202020204" pitchFamily="34" charset="0"/>
                </a:rPr>
                <a:t>petugas</a:t>
              </a:r>
              <a:r>
                <a:rPr lang="en-US" sz="3200" dirty="0">
                  <a:solidFill>
                    <a:srgbClr val="16214B"/>
                  </a:solidFill>
                  <a:latin typeface="Arial" panose="020B0604020202020204" pitchFamily="34" charset="0"/>
                  <a:cs typeface="Arial" panose="020B0604020202020204" pitchFamily="34" charset="0"/>
                </a:rPr>
                <a:t>.</a:t>
              </a:r>
            </a:p>
            <a:p>
              <a:pPr marL="342900" indent="-342900" fontAlgn="auto">
                <a:lnSpc>
                  <a:spcPts val="4000"/>
                </a:lnSpc>
                <a:buFont typeface="+mj-lt"/>
                <a:buAutoNum type="arabicPeriod"/>
              </a:pPr>
              <a:r>
                <a:rPr lang="en-US" sz="3200" dirty="0" err="1">
                  <a:solidFill>
                    <a:srgbClr val="16214B"/>
                  </a:solidFill>
                  <a:latin typeface="Arial" panose="020B0604020202020204" pitchFamily="34" charset="0"/>
                  <a:cs typeface="Arial" panose="020B0604020202020204" pitchFamily="34" charset="0"/>
                </a:rPr>
                <a:t>Peminjam</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mengisi</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tanggal</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kembali</a:t>
              </a:r>
              <a:r>
                <a:rPr lang="en-US" sz="3200" dirty="0">
                  <a:solidFill>
                    <a:srgbClr val="16214B"/>
                  </a:solidFill>
                  <a:latin typeface="Arial" panose="020B0604020202020204" pitchFamily="34" charset="0"/>
                  <a:cs typeface="Arial" panose="020B0604020202020204" pitchFamily="34" charset="0"/>
                </a:rPr>
                <a:t> dan </a:t>
              </a:r>
              <a:r>
                <a:rPr lang="en-US" sz="3200" dirty="0" err="1">
                  <a:solidFill>
                    <a:srgbClr val="16214B"/>
                  </a:solidFill>
                  <a:latin typeface="Arial" panose="020B0604020202020204" pitchFamily="34" charset="0"/>
                  <a:cs typeface="Arial" panose="020B0604020202020204" pitchFamily="34" charset="0"/>
                </a:rPr>
                <a:t>memberi</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paraf</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bahwa</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arsip</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sudah</a:t>
              </a:r>
              <a:r>
                <a:rPr lang="en-US" sz="3200" dirty="0">
                  <a:solidFill>
                    <a:srgbClr val="16214B"/>
                  </a:solidFill>
                  <a:latin typeface="Arial" panose="020B0604020202020204" pitchFamily="34" charset="0"/>
                  <a:cs typeface="Arial" panose="020B0604020202020204" pitchFamily="34" charset="0"/>
                </a:rPr>
                <a:t> </a:t>
              </a:r>
              <a:r>
                <a:rPr lang="en-US" sz="3200" dirty="0" err="1">
                  <a:solidFill>
                    <a:srgbClr val="16214B"/>
                  </a:solidFill>
                  <a:latin typeface="Arial" panose="020B0604020202020204" pitchFamily="34" charset="0"/>
                  <a:cs typeface="Arial" panose="020B0604020202020204" pitchFamily="34" charset="0"/>
                </a:rPr>
                <a:t>dikembalikan</a:t>
              </a:r>
              <a:r>
                <a:rPr lang="en-US" sz="3200" dirty="0">
                  <a:solidFill>
                    <a:srgbClr val="16214B"/>
                  </a:solidFill>
                  <a:latin typeface="Arial" panose="020B0604020202020204" pitchFamily="34" charset="0"/>
                  <a:cs typeface="Arial" panose="020B0604020202020204" pitchFamily="34" charset="0"/>
                </a:rPr>
                <a:t>.</a:t>
              </a:r>
            </a:p>
          </p:txBody>
        </p:sp>
      </p:grpSp>
      <p:pic>
        <p:nvPicPr>
          <p:cNvPr id="1026" name="Picture 2" descr="About the Archives | MoMA"/>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3418" r="46094"/>
          <a:stretch>
            <a:fillRect/>
          </a:stretch>
        </p:blipFill>
        <p:spPr bwMode="auto">
          <a:xfrm flipH="1">
            <a:off x="11317605" y="0"/>
            <a:ext cx="5002530" cy="10287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2" name="AutoShape 22"/>
          <p:cNvSpPr/>
          <p:nvPr/>
        </p:nvSpPr>
        <p:spPr>
          <a:xfrm flipV="1">
            <a:off x="736835" y="2408143"/>
            <a:ext cx="9131945" cy="33513"/>
          </a:xfrm>
          <a:prstGeom prst="line">
            <a:avLst/>
          </a:prstGeom>
          <a:ln w="152400" cap="flat">
            <a:solidFill>
              <a:srgbClr val="C6E648"/>
            </a:solidFill>
            <a:prstDash val="solid"/>
            <a:headEnd type="none" w="sm" len="sm"/>
            <a:tailEnd type="none" w="sm" len="sm"/>
          </a:ln>
        </p:spPr>
      </p:sp>
      <p:sp>
        <p:nvSpPr>
          <p:cNvPr id="24" name="TextBox 24"/>
          <p:cNvSpPr txBox="1"/>
          <p:nvPr/>
        </p:nvSpPr>
        <p:spPr>
          <a:xfrm>
            <a:off x="808355" y="1241425"/>
            <a:ext cx="11612880" cy="803910"/>
          </a:xfrm>
          <a:prstGeom prst="rect">
            <a:avLst/>
          </a:prstGeom>
        </p:spPr>
        <p:txBody>
          <a:bodyPr wrap="square" lIns="0" tIns="0" rIns="0" bIns="0" rtlCol="0" anchor="t">
            <a:spAutoFit/>
          </a:bodyPr>
          <a:lstStyle/>
          <a:p>
            <a:pPr algn="l">
              <a:lnSpc>
                <a:spcPts val="6270"/>
              </a:lnSpc>
            </a:pPr>
            <a:r>
              <a:rPr lang="en-US" sz="4800" b="1">
                <a:solidFill>
                  <a:srgbClr val="000000"/>
                </a:solidFill>
                <a:latin typeface="Poppins Bold" panose="00000800000000000000"/>
                <a:ea typeface="Poppins Bold" panose="00000800000000000000"/>
                <a:cs typeface="Poppins Bold" panose="00000800000000000000"/>
                <a:sym typeface="Poppins Bold" panose="00000800000000000000"/>
              </a:rPr>
              <a:t>Sarana Peminjaman Arsip In Aktif:</a:t>
            </a:r>
          </a:p>
        </p:txBody>
      </p:sp>
      <p:pic>
        <p:nvPicPr>
          <p:cNvPr id="25" name="Picture 24" descr="buku peminjamam.jpg"/>
          <p:cNvPicPr>
            <a:picLocks noChangeAspect="1"/>
          </p:cNvPicPr>
          <p:nvPr/>
        </p:nvPicPr>
        <p:blipFill>
          <a:blip r:embed="rId3" cstate="print"/>
          <a:stretch>
            <a:fillRect/>
          </a:stretch>
        </p:blipFill>
        <p:spPr>
          <a:xfrm>
            <a:off x="228283" y="3161988"/>
            <a:ext cx="13311939" cy="5557411"/>
          </a:xfrm>
          <a:prstGeom prst="rect">
            <a:avLst/>
          </a:prstGeom>
          <a:ln>
            <a:noFill/>
          </a:ln>
          <a:effec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189250" y="-1390590"/>
            <a:ext cx="15729708" cy="5283470"/>
            <a:chOff x="0" y="0"/>
            <a:chExt cx="812800" cy="273012"/>
          </a:xfrm>
        </p:grpSpPr>
        <p:sp>
          <p:nvSpPr>
            <p:cNvPr id="3" name="Freeform 3"/>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4" name="TextBox 4"/>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5" name="Group 5"/>
          <p:cNvGrpSpPr/>
          <p:nvPr/>
        </p:nvGrpSpPr>
        <p:grpSpPr>
          <a:xfrm rot="-10800000">
            <a:off x="10238531" y="1161030"/>
            <a:ext cx="18426493" cy="13875324"/>
            <a:chOff x="0" y="0"/>
            <a:chExt cx="812800" cy="612046"/>
          </a:xfrm>
        </p:grpSpPr>
        <p:sp>
          <p:nvSpPr>
            <p:cNvPr id="6" name="Freeform 6"/>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7" name="TextBox 7"/>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8" name="Group 8"/>
          <p:cNvGrpSpPr/>
          <p:nvPr/>
        </p:nvGrpSpPr>
        <p:grpSpPr>
          <a:xfrm rot="-8767096">
            <a:off x="6879711" y="1080482"/>
            <a:ext cx="15731038" cy="946038"/>
            <a:chOff x="0" y="0"/>
            <a:chExt cx="4143154" cy="249162"/>
          </a:xfrm>
        </p:grpSpPr>
        <p:sp>
          <p:nvSpPr>
            <p:cNvPr id="9" name="Freeform 9"/>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0" name="TextBox 10"/>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1" name="Group 11"/>
          <p:cNvGrpSpPr/>
          <p:nvPr/>
        </p:nvGrpSpPr>
        <p:grpSpPr>
          <a:xfrm rot="-3394389">
            <a:off x="13707175" y="3329151"/>
            <a:ext cx="3857210" cy="989310"/>
            <a:chOff x="0" y="0"/>
            <a:chExt cx="1015891" cy="260559"/>
          </a:xfrm>
        </p:grpSpPr>
        <p:sp>
          <p:nvSpPr>
            <p:cNvPr id="12" name="Freeform 12"/>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3" name="TextBox 13"/>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4" name="Freeform 14"/>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5" name="Freeform 15"/>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6" name="Group 16"/>
          <p:cNvGrpSpPr/>
          <p:nvPr/>
        </p:nvGrpSpPr>
        <p:grpSpPr>
          <a:xfrm rot="-3394389">
            <a:off x="10065808" y="6111042"/>
            <a:ext cx="10523697" cy="989310"/>
            <a:chOff x="0" y="0"/>
            <a:chExt cx="2771673" cy="260559"/>
          </a:xfrm>
        </p:grpSpPr>
        <p:sp>
          <p:nvSpPr>
            <p:cNvPr id="17" name="Freeform 17"/>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8" name="TextBox 18"/>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rot="2040498">
            <a:off x="13749406" y="6487909"/>
            <a:ext cx="8042310" cy="989310"/>
            <a:chOff x="0" y="0"/>
            <a:chExt cx="2118139" cy="260559"/>
          </a:xfrm>
        </p:grpSpPr>
        <p:sp>
          <p:nvSpPr>
            <p:cNvPr id="20" name="Freeform 20"/>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1" name="TextBox 21"/>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4" name="TextBox 24"/>
          <p:cNvSpPr txBox="1"/>
          <p:nvPr/>
        </p:nvSpPr>
        <p:spPr>
          <a:xfrm>
            <a:off x="8229600" y="1485900"/>
            <a:ext cx="5350510" cy="803910"/>
          </a:xfrm>
          <a:prstGeom prst="rect">
            <a:avLst/>
          </a:prstGeom>
        </p:spPr>
        <p:txBody>
          <a:bodyPr wrap="square" lIns="0" tIns="0" rIns="0" bIns="0" rtlCol="0" anchor="t">
            <a:spAutoFit/>
          </a:bodyPr>
          <a:lstStyle/>
          <a:p>
            <a:pPr algn="l">
              <a:lnSpc>
                <a:spcPts val="6270"/>
              </a:lnSpc>
            </a:pPr>
            <a:r>
              <a:rPr lang="en-US" sz="4800" b="1" i="1" u="sng">
                <a:solidFill>
                  <a:srgbClr val="000000"/>
                </a:solidFill>
                <a:latin typeface="Poppins Bold" panose="00000800000000000000"/>
                <a:ea typeface="Poppins Bold" panose="00000800000000000000"/>
                <a:cs typeface="Poppins Bold" panose="00000800000000000000"/>
                <a:sym typeface="Poppins Bold" panose="00000800000000000000"/>
              </a:rPr>
              <a:t>OUT INDICATOR</a:t>
            </a:r>
          </a:p>
        </p:txBody>
      </p:sp>
      <p:pic>
        <p:nvPicPr>
          <p:cNvPr id="23" name="Picture 2" descr="H:\BPSDM 22 Agt 2022\outside.jpg"/>
          <p:cNvPicPr>
            <a:picLocks noChangeAspect="1" noChangeArrowheads="1"/>
          </p:cNvPicPr>
          <p:nvPr/>
        </p:nvPicPr>
        <p:blipFill rotWithShape="1">
          <a:blip r:embed="rId3" cstate="print"/>
          <a:srcRect l="9600" t="6316" b="6316"/>
          <a:stretch>
            <a:fillRect/>
          </a:stretch>
        </p:blipFill>
        <p:spPr bwMode="auto">
          <a:xfrm>
            <a:off x="1295400" y="571500"/>
            <a:ext cx="6529070" cy="9591675"/>
          </a:xfrm>
          <a:prstGeom prst="rect">
            <a:avLst/>
          </a:prstGeom>
          <a:ln>
            <a:noFill/>
          </a:ln>
          <a:effectLst/>
        </p:spPr>
      </p:pic>
      <p:sp>
        <p:nvSpPr>
          <p:cNvPr id="26" name="TextBox 24"/>
          <p:cNvSpPr txBox="1"/>
          <p:nvPr/>
        </p:nvSpPr>
        <p:spPr>
          <a:xfrm>
            <a:off x="8317230" y="2628900"/>
            <a:ext cx="5350510" cy="5628640"/>
          </a:xfrm>
          <a:prstGeom prst="rect">
            <a:avLst/>
          </a:prstGeom>
        </p:spPr>
        <p:txBody>
          <a:bodyPr wrap="square" lIns="0" tIns="0" rIns="0" bIns="0" rtlCol="0" anchor="t">
            <a:spAutoFit/>
          </a:bodyPr>
          <a:lstStyle/>
          <a:p>
            <a:pPr algn="l">
              <a:lnSpc>
                <a:spcPts val="6270"/>
              </a:lnSpc>
            </a:pPr>
            <a:r>
              <a:rPr lang="en-US" sz="2400" b="1">
                <a:solidFill>
                  <a:srgbClr val="000000"/>
                </a:solidFill>
                <a:latin typeface="Arial Black" panose="020B0A04020102020204" charset="0"/>
                <a:ea typeface="Poppins Bold" panose="00000800000000000000"/>
                <a:cs typeface="Arial Black" panose="020B0A04020102020204" charset="0"/>
                <a:sym typeface="Poppins Bold" panose="00000800000000000000"/>
              </a:rPr>
              <a:t>OUT GUIDE </a:t>
            </a:r>
            <a:r>
              <a:rPr lang="en-US" sz="2400" b="1">
                <a:solidFill>
                  <a:srgbClr val="000000"/>
                </a:solidFill>
                <a:latin typeface="Poppins Bold" panose="00000800000000000000"/>
                <a:ea typeface="Poppins Bold" panose="00000800000000000000"/>
                <a:cs typeface="Poppins Bold" panose="00000800000000000000"/>
                <a:sym typeface="Poppins Bold" panose="00000800000000000000"/>
              </a:rPr>
              <a:t>: Sebagai pengganti arsip jika arsip dipinjam sebanyak 1 folder</a:t>
            </a:r>
          </a:p>
          <a:p>
            <a:pPr algn="l">
              <a:lnSpc>
                <a:spcPts val="6270"/>
              </a:lnSpc>
            </a:pPr>
            <a:r>
              <a:rPr lang="en-US" sz="2400" b="1">
                <a:solidFill>
                  <a:srgbClr val="000000"/>
                </a:solidFill>
                <a:latin typeface="Arial Black" panose="020B0A04020102020204" charset="0"/>
                <a:ea typeface="Poppins Bold" panose="00000800000000000000"/>
                <a:cs typeface="Arial Black" panose="020B0A04020102020204" charset="0"/>
                <a:sym typeface="Poppins Bold" panose="00000800000000000000"/>
              </a:rPr>
              <a:t>OUT SHEET</a:t>
            </a:r>
            <a:r>
              <a:rPr lang="en-US" sz="2400" b="1">
                <a:solidFill>
                  <a:srgbClr val="000000"/>
                </a:solidFill>
                <a:latin typeface="Poppins Bold" panose="00000800000000000000"/>
                <a:ea typeface="Poppins Bold" panose="00000800000000000000"/>
                <a:cs typeface="Poppins Bold" panose="00000800000000000000"/>
                <a:sym typeface="Poppins Bold" panose="00000800000000000000"/>
              </a:rPr>
              <a:t>   : Sebagai pengganti jika arsip dipinjam lembaran</a:t>
            </a:r>
          </a:p>
          <a:p>
            <a:pPr algn="l">
              <a:lnSpc>
                <a:spcPts val="6270"/>
              </a:lnSpc>
            </a:pPr>
            <a:r>
              <a:rPr lang="en-US" sz="2400" b="1">
                <a:solidFill>
                  <a:srgbClr val="000000"/>
                </a:solidFill>
                <a:latin typeface="Arial Black" panose="020B0A04020102020204" charset="0"/>
                <a:ea typeface="Poppins Bold" panose="00000800000000000000"/>
                <a:cs typeface="Arial Black" panose="020B0A04020102020204" charset="0"/>
                <a:sym typeface="Poppins Bold" panose="00000800000000000000"/>
              </a:rPr>
              <a:t>OUT BOKS</a:t>
            </a:r>
            <a:r>
              <a:rPr lang="en-US" sz="2400" b="1">
                <a:solidFill>
                  <a:srgbClr val="000000"/>
                </a:solidFill>
                <a:latin typeface="Poppins Bold" panose="00000800000000000000"/>
                <a:ea typeface="Poppins Bold" panose="00000800000000000000"/>
                <a:cs typeface="Poppins Bold" panose="00000800000000000000"/>
                <a:sym typeface="Poppins Bold" panose="00000800000000000000"/>
              </a:rPr>
              <a:t>  : Sebagai pengganti jika arsip yang dipinjam 1 boks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90600" y="2018991"/>
            <a:ext cx="13131831" cy="2642365"/>
          </a:xfrm>
          <a:prstGeom prst="rect">
            <a:avLst/>
          </a:prstGeom>
        </p:spPr>
        <p:txBody>
          <a:bodyPr lIns="0" tIns="0" rIns="0" bIns="0" rtlCol="0" anchor="t">
            <a:spAutoFit/>
          </a:bodyPr>
          <a:lstStyle/>
          <a:p>
            <a:pPr algn="l">
              <a:lnSpc>
                <a:spcPts val="19350"/>
              </a:lnSpc>
            </a:pPr>
            <a:r>
              <a:rPr lang="en-US" sz="17275" b="1">
                <a:solidFill>
                  <a:srgbClr val="21272C"/>
                </a:solidFill>
                <a:latin typeface="Poppins Bold" panose="00000800000000000000"/>
                <a:ea typeface="Poppins Bold" panose="00000800000000000000"/>
                <a:cs typeface="Poppins Bold" panose="00000800000000000000"/>
                <a:sym typeface="Poppins Bold" panose="00000800000000000000"/>
              </a:rPr>
              <a:t>Thank You</a:t>
            </a:r>
          </a:p>
        </p:txBody>
      </p:sp>
      <p:grpSp>
        <p:nvGrpSpPr>
          <p:cNvPr id="10" name="Group 10"/>
          <p:cNvGrpSpPr/>
          <p:nvPr/>
        </p:nvGrpSpPr>
        <p:grpSpPr>
          <a:xfrm rot="-3394389">
            <a:off x="10138299" y="6274749"/>
            <a:ext cx="9886354" cy="989310"/>
            <a:chOff x="0" y="0"/>
            <a:chExt cx="2603813" cy="260559"/>
          </a:xfrm>
        </p:grpSpPr>
        <p:sp>
          <p:nvSpPr>
            <p:cNvPr id="11" name="Freeform 11"/>
            <p:cNvSpPr/>
            <p:nvPr/>
          </p:nvSpPr>
          <p:spPr>
            <a:xfrm>
              <a:off x="0" y="0"/>
              <a:ext cx="2603813" cy="260559"/>
            </a:xfrm>
            <a:custGeom>
              <a:avLst/>
              <a:gdLst/>
              <a:ahLst/>
              <a:cxnLst/>
              <a:rect l="l" t="t" r="r" b="b"/>
              <a:pathLst>
                <a:path w="2603813" h="260559">
                  <a:moveTo>
                    <a:pt x="0" y="0"/>
                  </a:moveTo>
                  <a:lnTo>
                    <a:pt x="2603813" y="0"/>
                  </a:lnTo>
                  <a:lnTo>
                    <a:pt x="2603813" y="260559"/>
                  </a:lnTo>
                  <a:lnTo>
                    <a:pt x="0" y="260559"/>
                  </a:lnTo>
                  <a:close/>
                </a:path>
              </a:pathLst>
            </a:custGeom>
            <a:solidFill>
              <a:srgbClr val="000000"/>
            </a:solidFill>
          </p:spPr>
        </p:sp>
        <p:sp>
          <p:nvSpPr>
            <p:cNvPr id="12" name="TextBox 12"/>
            <p:cNvSpPr txBox="1"/>
            <p:nvPr/>
          </p:nvSpPr>
          <p:spPr>
            <a:xfrm>
              <a:off x="0" y="-57150"/>
              <a:ext cx="2603813" cy="317709"/>
            </a:xfrm>
            <a:prstGeom prst="rect">
              <a:avLst/>
            </a:prstGeom>
          </p:spPr>
          <p:txBody>
            <a:bodyPr lIns="50800" tIns="50800" rIns="50800" bIns="50800" rtlCol="0" anchor="ctr"/>
            <a:lstStyle/>
            <a:p>
              <a:pPr algn="ctr">
                <a:lnSpc>
                  <a:spcPts val="2660"/>
                </a:lnSpc>
              </a:pPr>
              <a:endParaRPr/>
            </a:p>
          </p:txBody>
        </p:sp>
      </p:grpSp>
      <p:grpSp>
        <p:nvGrpSpPr>
          <p:cNvPr id="13" name="Group 13"/>
          <p:cNvGrpSpPr/>
          <p:nvPr/>
        </p:nvGrpSpPr>
        <p:grpSpPr>
          <a:xfrm rot="-10800000">
            <a:off x="9840858" y="1028700"/>
            <a:ext cx="18426493" cy="13875324"/>
            <a:chOff x="0" y="0"/>
            <a:chExt cx="812800" cy="612046"/>
          </a:xfrm>
        </p:grpSpPr>
        <p:sp>
          <p:nvSpPr>
            <p:cNvPr id="14" name="Freeform 14"/>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238125" cap="sq">
              <a:solidFill>
                <a:srgbClr val="C6E648"/>
              </a:solidFill>
              <a:prstDash val="solid"/>
              <a:miter/>
            </a:ln>
          </p:spPr>
        </p:sp>
        <p:sp>
          <p:nvSpPr>
            <p:cNvPr id="15" name="TextBox 15"/>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16" name="Group 16"/>
          <p:cNvGrpSpPr/>
          <p:nvPr/>
        </p:nvGrpSpPr>
        <p:grpSpPr>
          <a:xfrm rot="-3394389">
            <a:off x="13581214" y="3095086"/>
            <a:ext cx="4418122" cy="989310"/>
            <a:chOff x="0" y="0"/>
            <a:chExt cx="1163621" cy="260559"/>
          </a:xfrm>
        </p:grpSpPr>
        <p:sp>
          <p:nvSpPr>
            <p:cNvPr id="17" name="Freeform 17"/>
            <p:cNvSpPr/>
            <p:nvPr/>
          </p:nvSpPr>
          <p:spPr>
            <a:xfrm>
              <a:off x="0" y="0"/>
              <a:ext cx="1163621" cy="260559"/>
            </a:xfrm>
            <a:custGeom>
              <a:avLst/>
              <a:gdLst/>
              <a:ahLst/>
              <a:cxnLst/>
              <a:rect l="l" t="t" r="r" b="b"/>
              <a:pathLst>
                <a:path w="1163621" h="260559">
                  <a:moveTo>
                    <a:pt x="0" y="0"/>
                  </a:moveTo>
                  <a:lnTo>
                    <a:pt x="1163621" y="0"/>
                  </a:lnTo>
                  <a:lnTo>
                    <a:pt x="1163621" y="260559"/>
                  </a:lnTo>
                  <a:lnTo>
                    <a:pt x="0" y="260559"/>
                  </a:lnTo>
                  <a:close/>
                </a:path>
              </a:pathLst>
            </a:custGeom>
            <a:solidFill>
              <a:srgbClr val="C6E648"/>
            </a:solidFill>
          </p:spPr>
        </p:sp>
        <p:sp>
          <p:nvSpPr>
            <p:cNvPr id="18" name="TextBox 18"/>
            <p:cNvSpPr txBox="1"/>
            <p:nvPr/>
          </p:nvSpPr>
          <p:spPr>
            <a:xfrm>
              <a:off x="0" y="-57150"/>
              <a:ext cx="1163621" cy="317709"/>
            </a:xfrm>
            <a:prstGeom prst="rect">
              <a:avLst/>
            </a:prstGeom>
          </p:spPr>
          <p:txBody>
            <a:bodyPr lIns="50800" tIns="50800" rIns="50800" bIns="50800" rtlCol="0" anchor="ctr"/>
            <a:lstStyle/>
            <a:p>
              <a:pPr algn="ctr">
                <a:lnSpc>
                  <a:spcPts val="2660"/>
                </a:lnSpc>
              </a:pPr>
              <a:endParaRPr/>
            </a:p>
          </p:txBody>
        </p:sp>
      </p:grpSp>
      <p:grpSp>
        <p:nvGrpSpPr>
          <p:cNvPr id="19" name="Group 19"/>
          <p:cNvGrpSpPr/>
          <p:nvPr/>
        </p:nvGrpSpPr>
        <p:grpSpPr>
          <a:xfrm>
            <a:off x="11189250" y="-1390590"/>
            <a:ext cx="15729708" cy="5283470"/>
            <a:chOff x="0" y="0"/>
            <a:chExt cx="812800" cy="273012"/>
          </a:xfrm>
        </p:grpSpPr>
        <p:sp>
          <p:nvSpPr>
            <p:cNvPr id="20" name="Freeform 20"/>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21" name="TextBox 21"/>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22" name="Group 22"/>
          <p:cNvGrpSpPr/>
          <p:nvPr/>
        </p:nvGrpSpPr>
        <p:grpSpPr>
          <a:xfrm rot="-8767096">
            <a:off x="6879711" y="1080482"/>
            <a:ext cx="15731038" cy="946038"/>
            <a:chOff x="0" y="0"/>
            <a:chExt cx="4143154" cy="249162"/>
          </a:xfrm>
        </p:grpSpPr>
        <p:sp>
          <p:nvSpPr>
            <p:cNvPr id="23" name="Freeform 23"/>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24" name="TextBox 24"/>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25" name="Group 25"/>
          <p:cNvGrpSpPr/>
          <p:nvPr/>
        </p:nvGrpSpPr>
        <p:grpSpPr>
          <a:xfrm rot="-3394389">
            <a:off x="10350386" y="6558460"/>
            <a:ext cx="9796189" cy="989310"/>
            <a:chOff x="0" y="0"/>
            <a:chExt cx="2580066" cy="260559"/>
          </a:xfrm>
        </p:grpSpPr>
        <p:sp>
          <p:nvSpPr>
            <p:cNvPr id="26" name="Freeform 26"/>
            <p:cNvSpPr/>
            <p:nvPr/>
          </p:nvSpPr>
          <p:spPr>
            <a:xfrm>
              <a:off x="0" y="0"/>
              <a:ext cx="2580066" cy="260559"/>
            </a:xfrm>
            <a:custGeom>
              <a:avLst/>
              <a:gdLst/>
              <a:ahLst/>
              <a:cxnLst/>
              <a:rect l="l" t="t" r="r" b="b"/>
              <a:pathLst>
                <a:path w="2580066" h="260559">
                  <a:moveTo>
                    <a:pt x="0" y="0"/>
                  </a:moveTo>
                  <a:lnTo>
                    <a:pt x="2580066" y="0"/>
                  </a:lnTo>
                  <a:lnTo>
                    <a:pt x="2580066" y="260559"/>
                  </a:lnTo>
                  <a:lnTo>
                    <a:pt x="0" y="260559"/>
                  </a:lnTo>
                  <a:close/>
                </a:path>
              </a:pathLst>
            </a:custGeom>
            <a:solidFill>
              <a:srgbClr val="FFFFFF">
                <a:alpha val="60784"/>
              </a:srgbClr>
            </a:solidFill>
          </p:spPr>
        </p:sp>
        <p:sp>
          <p:nvSpPr>
            <p:cNvPr id="27" name="TextBox 27"/>
            <p:cNvSpPr txBox="1"/>
            <p:nvPr/>
          </p:nvSpPr>
          <p:spPr>
            <a:xfrm>
              <a:off x="0" y="-57150"/>
              <a:ext cx="2580066" cy="317709"/>
            </a:xfrm>
            <a:prstGeom prst="rect">
              <a:avLst/>
            </a:prstGeom>
          </p:spPr>
          <p:txBody>
            <a:bodyPr lIns="50800" tIns="50800" rIns="50800" bIns="50800" rtlCol="0" anchor="ctr"/>
            <a:lstStyle/>
            <a:p>
              <a:pPr algn="ctr">
                <a:lnSpc>
                  <a:spcPts val="2660"/>
                </a:lnSpc>
              </a:pPr>
              <a:endParaRPr/>
            </a:p>
          </p:txBody>
        </p:sp>
      </p:grpSp>
      <p:grpSp>
        <p:nvGrpSpPr>
          <p:cNvPr id="28" name="Group 28"/>
          <p:cNvGrpSpPr/>
          <p:nvPr/>
        </p:nvGrpSpPr>
        <p:grpSpPr>
          <a:xfrm rot="2040498">
            <a:off x="13749406" y="6487909"/>
            <a:ext cx="8042310" cy="989310"/>
            <a:chOff x="0" y="0"/>
            <a:chExt cx="2118139" cy="260559"/>
          </a:xfrm>
        </p:grpSpPr>
        <p:sp>
          <p:nvSpPr>
            <p:cNvPr id="29" name="Freeform 29"/>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30" name="TextBox 30"/>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31" name="Freeform 31"/>
          <p:cNvSpPr/>
          <p:nvPr/>
        </p:nvSpPr>
        <p:spPr>
          <a:xfrm rot="2033835">
            <a:off x="12076291" y="15923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32" name="Freeform 32"/>
          <p:cNvSpPr/>
          <p:nvPr/>
        </p:nvSpPr>
        <p:spPr>
          <a:xfrm rot="2033835">
            <a:off x="14940847" y="68843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028700" y="2277740"/>
            <a:ext cx="5527385" cy="42898"/>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430267" y="15589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028700" y="1019175"/>
            <a:ext cx="6815455" cy="918845"/>
          </a:xfrm>
          <a:prstGeom prst="rect">
            <a:avLst/>
          </a:prstGeom>
        </p:spPr>
        <p:txBody>
          <a:bodyPr wrap="square" lIns="0" tIns="0" rIns="0" bIns="0" rtlCol="0" anchor="t">
            <a:spAutoFit/>
          </a:bodyPr>
          <a:lstStyle/>
          <a:p>
            <a:pPr algn="l">
              <a:lnSpc>
                <a:spcPts val="7165"/>
              </a:lnSpc>
            </a:pPr>
            <a:r>
              <a:rPr lang="en-US" sz="6400" b="1">
                <a:solidFill>
                  <a:srgbClr val="21272C"/>
                </a:solidFill>
                <a:latin typeface="Poppins Bold" panose="00000800000000000000"/>
                <a:ea typeface="Poppins Bold" panose="00000800000000000000"/>
                <a:cs typeface="Poppins Bold" panose="00000800000000000000"/>
                <a:sym typeface="Poppins Bold" panose="00000800000000000000"/>
              </a:rPr>
              <a:t>ARSIP IN AKTIF</a:t>
            </a:r>
          </a:p>
        </p:txBody>
      </p:sp>
      <p:sp>
        <p:nvSpPr>
          <p:cNvPr id="24" name="TextBox 24"/>
          <p:cNvSpPr txBox="1"/>
          <p:nvPr/>
        </p:nvSpPr>
        <p:spPr>
          <a:xfrm>
            <a:off x="1676400" y="2781300"/>
            <a:ext cx="12539345" cy="2136775"/>
          </a:xfrm>
          <a:prstGeom prst="rect">
            <a:avLst/>
          </a:prstGeom>
        </p:spPr>
        <p:txBody>
          <a:bodyPr wrap="square" lIns="0" tIns="0" rIns="0" bIns="0" rtlCol="0" anchor="t">
            <a:spAutoFit/>
          </a:bodyPr>
          <a:lstStyle/>
          <a:p>
            <a:pPr indent="0" algn="just" fontAlgn="auto">
              <a:lnSpc>
                <a:spcPts val="5555"/>
              </a:lnSpc>
            </a:pPr>
            <a:r>
              <a:rPr lang="en-US" sz="4400" spc="44">
                <a:solidFill>
                  <a:srgbClr val="21272C"/>
                </a:solidFill>
                <a:latin typeface="Arial Black" panose="020B0A04020102020204" charset="0"/>
                <a:ea typeface="Poppins" panose="00000500000000000000"/>
                <a:cs typeface="Arial Black" panose="020B0A04020102020204" charset="0"/>
                <a:sym typeface="Poppins" panose="00000500000000000000"/>
              </a:rPr>
              <a:t>ARSIP IN AKTIF adalah arsip yang frekuensi penggunaannya telah menurun (UU No.43/2009)</a:t>
            </a:r>
          </a:p>
        </p:txBody>
      </p:sp>
      <p:sp>
        <p:nvSpPr>
          <p:cNvPr id="25" name="TextBox 25"/>
          <p:cNvSpPr txBox="1"/>
          <p:nvPr/>
        </p:nvSpPr>
        <p:spPr>
          <a:xfrm>
            <a:off x="1142867" y="5676680"/>
            <a:ext cx="12080917" cy="2836545"/>
          </a:xfrm>
          <a:prstGeom prst="rect">
            <a:avLst/>
          </a:prstGeom>
        </p:spPr>
        <p:txBody>
          <a:bodyPr lIns="0" tIns="0" rIns="0" bIns="0" rtlCol="0" anchor="t">
            <a:spAutoFit/>
          </a:bodyPr>
          <a:lstStyle/>
          <a:p>
            <a:pPr indent="0" algn="just" fontAlgn="auto">
              <a:lnSpc>
                <a:spcPts val="5530"/>
              </a:lnSpc>
            </a:pPr>
            <a:r>
              <a:rPr lang="en-US" sz="4400" b="1" spc="63">
                <a:solidFill>
                  <a:srgbClr val="21272C"/>
                </a:solidFill>
                <a:latin typeface="Poppins" panose="00000500000000000000"/>
                <a:ea typeface="Poppins" panose="00000500000000000000"/>
                <a:cs typeface="Poppins" panose="00000500000000000000"/>
                <a:sym typeface="Poppins" panose="00000500000000000000"/>
              </a:rPr>
              <a:t>ICA/ARMA: Arsip yang dirujuk/digunakan kurang dari 5-6 kali dalam setahun, termasuk arsip inaktif Ketentuan dalam JRA (karena habis masa simpannya)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flipV="1">
            <a:off x="1028700" y="2277740"/>
            <a:ext cx="5527385" cy="42898"/>
          </a:xfrm>
          <a:prstGeom prst="line">
            <a:avLst/>
          </a:prstGeom>
          <a:ln w="171450" cap="flat">
            <a:solidFill>
              <a:srgbClr val="C6E648"/>
            </a:solidFill>
            <a:prstDash val="solid"/>
            <a:headEnd type="none" w="sm" len="sm"/>
            <a:tailEnd type="none" w="sm" len="sm"/>
          </a:ln>
        </p:spPr>
      </p:sp>
      <p:grpSp>
        <p:nvGrpSpPr>
          <p:cNvPr id="3" name="Group 3"/>
          <p:cNvGrpSpPr/>
          <p:nvPr/>
        </p:nvGrpSpPr>
        <p:grpSpPr>
          <a:xfrm>
            <a:off x="11494050" y="-1085790"/>
            <a:ext cx="15729708" cy="5283470"/>
            <a:chOff x="0" y="0"/>
            <a:chExt cx="812800" cy="273012"/>
          </a:xfrm>
        </p:grpSpPr>
        <p:sp>
          <p:nvSpPr>
            <p:cNvPr id="4" name="Freeform 4"/>
            <p:cNvSpPr/>
            <p:nvPr/>
          </p:nvSpPr>
          <p:spPr>
            <a:xfrm>
              <a:off x="0" y="0"/>
              <a:ext cx="812800" cy="273012"/>
            </a:xfrm>
            <a:custGeom>
              <a:avLst/>
              <a:gdLst/>
              <a:ahLst/>
              <a:cxnLst/>
              <a:rect l="l" t="t" r="r" b="b"/>
              <a:pathLst>
                <a:path w="812800" h="273012">
                  <a:moveTo>
                    <a:pt x="406400" y="273012"/>
                  </a:moveTo>
                  <a:lnTo>
                    <a:pt x="812800" y="0"/>
                  </a:lnTo>
                  <a:lnTo>
                    <a:pt x="0" y="0"/>
                  </a:lnTo>
                  <a:lnTo>
                    <a:pt x="406400" y="273012"/>
                  </a:lnTo>
                  <a:close/>
                </a:path>
              </a:pathLst>
            </a:custGeom>
            <a:solidFill>
              <a:srgbClr val="000000"/>
            </a:solidFill>
            <a:ln w="152400" cap="sq">
              <a:solidFill>
                <a:srgbClr val="C6E648"/>
              </a:solidFill>
              <a:prstDash val="solid"/>
              <a:miter/>
            </a:ln>
          </p:spPr>
        </p:sp>
        <p:sp>
          <p:nvSpPr>
            <p:cNvPr id="5" name="TextBox 5"/>
            <p:cNvSpPr txBox="1"/>
            <p:nvPr/>
          </p:nvSpPr>
          <p:spPr>
            <a:xfrm>
              <a:off x="127000" y="-37649"/>
              <a:ext cx="558800" cy="183906"/>
            </a:xfrm>
            <a:prstGeom prst="rect">
              <a:avLst/>
            </a:prstGeom>
          </p:spPr>
          <p:txBody>
            <a:bodyPr lIns="50800" tIns="50800" rIns="50800" bIns="50800" rtlCol="0" anchor="ctr"/>
            <a:lstStyle/>
            <a:p>
              <a:pPr algn="ctr">
                <a:lnSpc>
                  <a:spcPts val="2660"/>
                </a:lnSpc>
                <a:spcBef>
                  <a:spcPct val="0"/>
                </a:spcBef>
              </a:pPr>
              <a:endParaRPr/>
            </a:p>
          </p:txBody>
        </p:sp>
      </p:grpSp>
      <p:grpSp>
        <p:nvGrpSpPr>
          <p:cNvPr id="6" name="Group 6"/>
          <p:cNvGrpSpPr/>
          <p:nvPr/>
        </p:nvGrpSpPr>
        <p:grpSpPr>
          <a:xfrm rot="-10800000">
            <a:off x="10430267" y="1558925"/>
            <a:ext cx="18426493" cy="13875324"/>
            <a:chOff x="0" y="0"/>
            <a:chExt cx="812800" cy="612046"/>
          </a:xfrm>
        </p:grpSpPr>
        <p:sp>
          <p:nvSpPr>
            <p:cNvPr id="7" name="Freeform 7"/>
            <p:cNvSpPr/>
            <p:nvPr/>
          </p:nvSpPr>
          <p:spPr>
            <a:xfrm>
              <a:off x="0" y="0"/>
              <a:ext cx="812800" cy="612046"/>
            </a:xfrm>
            <a:custGeom>
              <a:avLst/>
              <a:gdLst/>
              <a:ahLst/>
              <a:cxnLst/>
              <a:rect l="l" t="t" r="r" b="b"/>
              <a:pathLst>
                <a:path w="812800" h="612046">
                  <a:moveTo>
                    <a:pt x="406400" y="612046"/>
                  </a:moveTo>
                  <a:lnTo>
                    <a:pt x="812800" y="0"/>
                  </a:lnTo>
                  <a:lnTo>
                    <a:pt x="0" y="0"/>
                  </a:lnTo>
                  <a:lnTo>
                    <a:pt x="406400" y="612046"/>
                  </a:lnTo>
                  <a:close/>
                </a:path>
              </a:pathLst>
            </a:custGeom>
            <a:solidFill>
              <a:srgbClr val="000000"/>
            </a:solidFill>
            <a:ln w="323850" cap="sq">
              <a:solidFill>
                <a:srgbClr val="C6E648"/>
              </a:solidFill>
              <a:prstDash val="solid"/>
              <a:miter/>
            </a:ln>
          </p:spPr>
        </p:sp>
        <p:sp>
          <p:nvSpPr>
            <p:cNvPr id="8" name="TextBox 8"/>
            <p:cNvSpPr txBox="1"/>
            <p:nvPr/>
          </p:nvSpPr>
          <p:spPr>
            <a:xfrm>
              <a:off x="127000" y="-13432"/>
              <a:ext cx="558800" cy="341314"/>
            </a:xfrm>
            <a:prstGeom prst="rect">
              <a:avLst/>
            </a:prstGeom>
          </p:spPr>
          <p:txBody>
            <a:bodyPr lIns="50800" tIns="50800" rIns="50800" bIns="50800" rtlCol="0" anchor="ctr"/>
            <a:lstStyle/>
            <a:p>
              <a:pPr algn="ctr">
                <a:lnSpc>
                  <a:spcPts val="2660"/>
                </a:lnSpc>
                <a:spcBef>
                  <a:spcPct val="0"/>
                </a:spcBef>
              </a:pPr>
              <a:endParaRPr/>
            </a:p>
          </p:txBody>
        </p:sp>
      </p:grpSp>
      <p:grpSp>
        <p:nvGrpSpPr>
          <p:cNvPr id="9" name="Group 9"/>
          <p:cNvGrpSpPr/>
          <p:nvPr/>
        </p:nvGrpSpPr>
        <p:grpSpPr>
          <a:xfrm rot="-8767096">
            <a:off x="7184511" y="1385282"/>
            <a:ext cx="15731038" cy="946038"/>
            <a:chOff x="0" y="0"/>
            <a:chExt cx="4143154" cy="249162"/>
          </a:xfrm>
        </p:grpSpPr>
        <p:sp>
          <p:nvSpPr>
            <p:cNvPr id="10" name="Freeform 10"/>
            <p:cNvSpPr/>
            <p:nvPr/>
          </p:nvSpPr>
          <p:spPr>
            <a:xfrm>
              <a:off x="0" y="0"/>
              <a:ext cx="4143154" cy="249162"/>
            </a:xfrm>
            <a:custGeom>
              <a:avLst/>
              <a:gdLst/>
              <a:ahLst/>
              <a:cxnLst/>
              <a:rect l="l" t="t" r="r" b="b"/>
              <a:pathLst>
                <a:path w="4143154" h="249162">
                  <a:moveTo>
                    <a:pt x="0" y="0"/>
                  </a:moveTo>
                  <a:lnTo>
                    <a:pt x="4143154" y="0"/>
                  </a:lnTo>
                  <a:lnTo>
                    <a:pt x="4143154" y="249162"/>
                  </a:lnTo>
                  <a:lnTo>
                    <a:pt x="0" y="249162"/>
                  </a:lnTo>
                  <a:close/>
                </a:path>
              </a:pathLst>
            </a:custGeom>
            <a:solidFill>
              <a:srgbClr val="C6E648">
                <a:alpha val="90980"/>
              </a:srgbClr>
            </a:solidFill>
          </p:spPr>
        </p:sp>
        <p:sp>
          <p:nvSpPr>
            <p:cNvPr id="11" name="TextBox 11"/>
            <p:cNvSpPr txBox="1"/>
            <p:nvPr/>
          </p:nvSpPr>
          <p:spPr>
            <a:xfrm>
              <a:off x="0" y="-57150"/>
              <a:ext cx="4143154" cy="306312"/>
            </a:xfrm>
            <a:prstGeom prst="rect">
              <a:avLst/>
            </a:prstGeom>
          </p:spPr>
          <p:txBody>
            <a:bodyPr lIns="50800" tIns="50800" rIns="50800" bIns="50800" rtlCol="0" anchor="ctr"/>
            <a:lstStyle/>
            <a:p>
              <a:pPr algn="ctr">
                <a:lnSpc>
                  <a:spcPts val="2660"/>
                </a:lnSpc>
              </a:pPr>
              <a:endParaRPr/>
            </a:p>
          </p:txBody>
        </p:sp>
      </p:grpSp>
      <p:grpSp>
        <p:nvGrpSpPr>
          <p:cNvPr id="12" name="Group 12"/>
          <p:cNvGrpSpPr/>
          <p:nvPr/>
        </p:nvGrpSpPr>
        <p:grpSpPr>
          <a:xfrm rot="-3394389">
            <a:off x="14011975" y="3633951"/>
            <a:ext cx="3857210" cy="989310"/>
            <a:chOff x="0" y="0"/>
            <a:chExt cx="1015891" cy="260559"/>
          </a:xfrm>
        </p:grpSpPr>
        <p:sp>
          <p:nvSpPr>
            <p:cNvPr id="13" name="Freeform 13"/>
            <p:cNvSpPr/>
            <p:nvPr/>
          </p:nvSpPr>
          <p:spPr>
            <a:xfrm>
              <a:off x="0" y="0"/>
              <a:ext cx="1015891" cy="260559"/>
            </a:xfrm>
            <a:custGeom>
              <a:avLst/>
              <a:gdLst/>
              <a:ahLst/>
              <a:cxnLst/>
              <a:rect l="l" t="t" r="r" b="b"/>
              <a:pathLst>
                <a:path w="1015891" h="260559">
                  <a:moveTo>
                    <a:pt x="0" y="0"/>
                  </a:moveTo>
                  <a:lnTo>
                    <a:pt x="1015891" y="0"/>
                  </a:lnTo>
                  <a:lnTo>
                    <a:pt x="1015891" y="260559"/>
                  </a:lnTo>
                  <a:lnTo>
                    <a:pt x="0" y="260559"/>
                  </a:lnTo>
                  <a:close/>
                </a:path>
              </a:pathLst>
            </a:custGeom>
            <a:solidFill>
              <a:srgbClr val="C6E648"/>
            </a:solidFill>
          </p:spPr>
        </p:sp>
        <p:sp>
          <p:nvSpPr>
            <p:cNvPr id="14" name="TextBox 14"/>
            <p:cNvSpPr txBox="1"/>
            <p:nvPr/>
          </p:nvSpPr>
          <p:spPr>
            <a:xfrm>
              <a:off x="0" y="-57150"/>
              <a:ext cx="1015891" cy="317709"/>
            </a:xfrm>
            <a:prstGeom prst="rect">
              <a:avLst/>
            </a:prstGeom>
          </p:spPr>
          <p:txBody>
            <a:bodyPr lIns="50800" tIns="50800" rIns="50800" bIns="50800" rtlCol="0" anchor="ctr"/>
            <a:lstStyle/>
            <a:p>
              <a:pPr algn="ctr">
                <a:lnSpc>
                  <a:spcPts val="2660"/>
                </a:lnSpc>
              </a:pPr>
              <a:endParaRPr/>
            </a:p>
          </p:txBody>
        </p:sp>
      </p:grpSp>
      <p:sp>
        <p:nvSpPr>
          <p:cNvPr id="15" name="Freeform 15"/>
          <p:cNvSpPr/>
          <p:nvPr/>
        </p:nvSpPr>
        <p:spPr>
          <a:xfrm rot="2033835">
            <a:off x="12381091" y="1897184"/>
            <a:ext cx="7107839" cy="337622"/>
          </a:xfrm>
          <a:custGeom>
            <a:avLst/>
            <a:gdLst/>
            <a:ahLst/>
            <a:cxnLst/>
            <a:rect l="l" t="t" r="r" b="b"/>
            <a:pathLst>
              <a:path w="7107839" h="337622">
                <a:moveTo>
                  <a:pt x="0" y="0"/>
                </a:moveTo>
                <a:lnTo>
                  <a:pt x="7107838" y="0"/>
                </a:lnTo>
                <a:lnTo>
                  <a:pt x="7107838" y="337622"/>
                </a:lnTo>
                <a:lnTo>
                  <a:pt x="0" y="337622"/>
                </a:lnTo>
                <a:lnTo>
                  <a:pt x="0" y="0"/>
                </a:lnTo>
                <a:close/>
              </a:path>
            </a:pathLst>
          </a:custGeom>
          <a:blipFill>
            <a:blip r:embed="rId2" cstate="print">
              <a:alphaModFix amt="35000"/>
            </a:blip>
            <a:stretch>
              <a:fillRect/>
            </a:stretch>
          </a:blipFill>
        </p:spPr>
      </p:sp>
      <p:sp>
        <p:nvSpPr>
          <p:cNvPr id="16" name="Freeform 16"/>
          <p:cNvSpPr/>
          <p:nvPr/>
        </p:nvSpPr>
        <p:spPr>
          <a:xfrm rot="2033835">
            <a:off x="15245647" y="7189104"/>
            <a:ext cx="7107839" cy="337622"/>
          </a:xfrm>
          <a:custGeom>
            <a:avLst/>
            <a:gdLst/>
            <a:ahLst/>
            <a:cxnLst/>
            <a:rect l="l" t="t" r="r" b="b"/>
            <a:pathLst>
              <a:path w="7107839" h="337622">
                <a:moveTo>
                  <a:pt x="0" y="0"/>
                </a:moveTo>
                <a:lnTo>
                  <a:pt x="7107839" y="0"/>
                </a:lnTo>
                <a:lnTo>
                  <a:pt x="7107839" y="337622"/>
                </a:lnTo>
                <a:lnTo>
                  <a:pt x="0" y="337622"/>
                </a:lnTo>
                <a:lnTo>
                  <a:pt x="0" y="0"/>
                </a:lnTo>
                <a:close/>
              </a:path>
            </a:pathLst>
          </a:custGeom>
          <a:blipFill>
            <a:blip r:embed="rId2" cstate="print">
              <a:alphaModFix amt="35000"/>
            </a:blip>
            <a:stretch>
              <a:fillRect/>
            </a:stretch>
          </a:blipFill>
        </p:spPr>
      </p:sp>
      <p:grpSp>
        <p:nvGrpSpPr>
          <p:cNvPr id="17" name="Group 17"/>
          <p:cNvGrpSpPr/>
          <p:nvPr/>
        </p:nvGrpSpPr>
        <p:grpSpPr>
          <a:xfrm rot="-3394389">
            <a:off x="10370608" y="6415842"/>
            <a:ext cx="10523697" cy="989310"/>
            <a:chOff x="0" y="0"/>
            <a:chExt cx="2771673" cy="260559"/>
          </a:xfrm>
        </p:grpSpPr>
        <p:sp>
          <p:nvSpPr>
            <p:cNvPr id="18" name="Freeform 18"/>
            <p:cNvSpPr/>
            <p:nvPr/>
          </p:nvSpPr>
          <p:spPr>
            <a:xfrm>
              <a:off x="0" y="0"/>
              <a:ext cx="2771673" cy="260559"/>
            </a:xfrm>
            <a:custGeom>
              <a:avLst/>
              <a:gdLst/>
              <a:ahLst/>
              <a:cxnLst/>
              <a:rect l="l" t="t" r="r" b="b"/>
              <a:pathLst>
                <a:path w="2771673" h="260559">
                  <a:moveTo>
                    <a:pt x="0" y="0"/>
                  </a:moveTo>
                  <a:lnTo>
                    <a:pt x="2771673" y="0"/>
                  </a:lnTo>
                  <a:lnTo>
                    <a:pt x="2771673" y="260559"/>
                  </a:lnTo>
                  <a:lnTo>
                    <a:pt x="0" y="260559"/>
                  </a:lnTo>
                  <a:close/>
                </a:path>
              </a:pathLst>
            </a:custGeom>
            <a:solidFill>
              <a:srgbClr val="000000"/>
            </a:solidFill>
          </p:spPr>
        </p:sp>
        <p:sp>
          <p:nvSpPr>
            <p:cNvPr id="19" name="TextBox 19"/>
            <p:cNvSpPr txBox="1"/>
            <p:nvPr/>
          </p:nvSpPr>
          <p:spPr>
            <a:xfrm>
              <a:off x="0" y="-57150"/>
              <a:ext cx="2771673" cy="317709"/>
            </a:xfrm>
            <a:prstGeom prst="rect">
              <a:avLst/>
            </a:prstGeom>
          </p:spPr>
          <p:txBody>
            <a:bodyPr lIns="50800" tIns="50800" rIns="50800" bIns="50800" rtlCol="0" anchor="ctr"/>
            <a:lstStyle/>
            <a:p>
              <a:pPr algn="ctr">
                <a:lnSpc>
                  <a:spcPts val="2660"/>
                </a:lnSpc>
              </a:pPr>
              <a:endParaRPr/>
            </a:p>
          </p:txBody>
        </p:sp>
      </p:grpSp>
      <p:grpSp>
        <p:nvGrpSpPr>
          <p:cNvPr id="20" name="Group 20"/>
          <p:cNvGrpSpPr/>
          <p:nvPr/>
        </p:nvGrpSpPr>
        <p:grpSpPr>
          <a:xfrm rot="2040498">
            <a:off x="14054206" y="6792709"/>
            <a:ext cx="8042310" cy="989310"/>
            <a:chOff x="0" y="0"/>
            <a:chExt cx="2118139" cy="260559"/>
          </a:xfrm>
        </p:grpSpPr>
        <p:sp>
          <p:nvSpPr>
            <p:cNvPr id="21" name="Freeform 21"/>
            <p:cNvSpPr/>
            <p:nvPr/>
          </p:nvSpPr>
          <p:spPr>
            <a:xfrm>
              <a:off x="0" y="0"/>
              <a:ext cx="2118139" cy="260559"/>
            </a:xfrm>
            <a:custGeom>
              <a:avLst/>
              <a:gdLst/>
              <a:ahLst/>
              <a:cxnLst/>
              <a:rect l="l" t="t" r="r" b="b"/>
              <a:pathLst>
                <a:path w="2118139" h="260559">
                  <a:moveTo>
                    <a:pt x="0" y="0"/>
                  </a:moveTo>
                  <a:lnTo>
                    <a:pt x="2118139" y="0"/>
                  </a:lnTo>
                  <a:lnTo>
                    <a:pt x="2118139" y="260559"/>
                  </a:lnTo>
                  <a:lnTo>
                    <a:pt x="0" y="260559"/>
                  </a:lnTo>
                  <a:close/>
                </a:path>
              </a:pathLst>
            </a:custGeom>
            <a:solidFill>
              <a:srgbClr val="C6E648"/>
            </a:solidFill>
          </p:spPr>
        </p:sp>
        <p:sp>
          <p:nvSpPr>
            <p:cNvPr id="22" name="TextBox 22"/>
            <p:cNvSpPr txBox="1"/>
            <p:nvPr/>
          </p:nvSpPr>
          <p:spPr>
            <a:xfrm>
              <a:off x="0" y="-57150"/>
              <a:ext cx="2118139" cy="317709"/>
            </a:xfrm>
            <a:prstGeom prst="rect">
              <a:avLst/>
            </a:prstGeom>
          </p:spPr>
          <p:txBody>
            <a:bodyPr lIns="50800" tIns="50800" rIns="50800" bIns="50800" rtlCol="0" anchor="ctr"/>
            <a:lstStyle/>
            <a:p>
              <a:pPr algn="ctr">
                <a:lnSpc>
                  <a:spcPts val="2660"/>
                </a:lnSpc>
              </a:pPr>
              <a:endParaRPr/>
            </a:p>
          </p:txBody>
        </p:sp>
      </p:grpSp>
      <p:sp>
        <p:nvSpPr>
          <p:cNvPr id="23" name="TextBox 23"/>
          <p:cNvSpPr txBox="1"/>
          <p:nvPr/>
        </p:nvSpPr>
        <p:spPr>
          <a:xfrm>
            <a:off x="1028700" y="1019175"/>
            <a:ext cx="6815455" cy="918845"/>
          </a:xfrm>
          <a:prstGeom prst="rect">
            <a:avLst/>
          </a:prstGeom>
        </p:spPr>
        <p:txBody>
          <a:bodyPr wrap="square" lIns="0" tIns="0" rIns="0" bIns="0" rtlCol="0" anchor="t">
            <a:spAutoFit/>
          </a:bodyPr>
          <a:lstStyle/>
          <a:p>
            <a:pPr algn="l">
              <a:lnSpc>
                <a:spcPts val="7165"/>
              </a:lnSpc>
            </a:pPr>
            <a:r>
              <a:rPr lang="en-US" sz="6400" b="1" dirty="0">
                <a:solidFill>
                  <a:srgbClr val="21272C"/>
                </a:solidFill>
                <a:latin typeface="Poppins Bold" panose="00000800000000000000"/>
                <a:ea typeface="Poppins Bold" panose="00000800000000000000"/>
                <a:cs typeface="Poppins Bold" panose="00000800000000000000"/>
                <a:sym typeface="Poppins Bold" panose="00000800000000000000"/>
              </a:rPr>
              <a:t>ARSIP </a:t>
            </a:r>
            <a:r>
              <a:rPr lang="en-US" sz="6400" b="1" dirty="0" smtClean="0">
                <a:solidFill>
                  <a:srgbClr val="21272C"/>
                </a:solidFill>
                <a:latin typeface="Poppins Bold" panose="00000800000000000000"/>
                <a:ea typeface="Poppins Bold" panose="00000800000000000000"/>
                <a:cs typeface="Poppins Bold" panose="00000800000000000000"/>
                <a:sym typeface="Poppins Bold" panose="00000800000000000000"/>
              </a:rPr>
              <a:t>VITAL</a:t>
            </a:r>
            <a:endParaRPr lang="en-US" sz="6400" b="1" dirty="0">
              <a:solidFill>
                <a:srgbClr val="21272C"/>
              </a:solidFill>
              <a:latin typeface="Poppins Bold" panose="00000800000000000000"/>
              <a:ea typeface="Poppins Bold" panose="00000800000000000000"/>
              <a:cs typeface="Poppins Bold" panose="00000800000000000000"/>
              <a:sym typeface="Poppins Bold" panose="00000800000000000000"/>
            </a:endParaRPr>
          </a:p>
        </p:txBody>
      </p:sp>
      <p:sp>
        <p:nvSpPr>
          <p:cNvPr id="26" name="Rectangle 25"/>
          <p:cNvSpPr/>
          <p:nvPr/>
        </p:nvSpPr>
        <p:spPr>
          <a:xfrm>
            <a:off x="1143000" y="2781300"/>
            <a:ext cx="12573000" cy="5016758"/>
          </a:xfrm>
          <a:prstGeom prst="rect">
            <a:avLst/>
          </a:prstGeom>
        </p:spPr>
        <p:txBody>
          <a:bodyPr wrap="square">
            <a:spAutoFit/>
          </a:bodyPr>
          <a:lstStyle/>
          <a:p>
            <a:pPr algn="just" fontAlgn="t"/>
            <a:r>
              <a:rPr lang="id-ID" sz="4000" dirty="0" smtClean="0">
                <a:latin typeface="Arial Black" panose="020B0A04020102020204" charset="0"/>
              </a:rPr>
              <a:t>Arsip vital adalah jenis arsip yang strategis dan penting bagi suatu organisasi atau lembaga, seperti pemerintah, perusahaan, dan lembaga lainnya. Arsip ini mempunyai nilai yang sangat tinggi. Di dalamnya, terdapat berbagai informasi yang krusial dan tidak bisa digantikan apabila rusak atau hilang</a:t>
            </a:r>
            <a:r>
              <a:rPr lang="id-ID" dirty="0" smtClean="0"/>
              <a:t>.</a:t>
            </a:r>
            <a:endParaRPr lang="id-ID"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TotalTime>
  <Words>2919</Words>
  <Application>Microsoft Office PowerPoint</Application>
  <PresentationFormat>Custom</PresentationFormat>
  <Paragraphs>593</Paragraphs>
  <Slides>78</Slides>
  <Notes>2</Notes>
  <HiddenSlides>0</HiddenSlides>
  <MMClips>0</MMClips>
  <ScaleCrop>false</ScaleCrop>
  <HeadingPairs>
    <vt:vector size="6" baseType="variant">
      <vt:variant>
        <vt:lpstr>Fonts Used</vt:lpstr>
      </vt:variant>
      <vt:variant>
        <vt:i4>22</vt:i4>
      </vt:variant>
      <vt:variant>
        <vt:lpstr>Theme</vt:lpstr>
      </vt:variant>
      <vt:variant>
        <vt:i4>1</vt:i4>
      </vt:variant>
      <vt:variant>
        <vt:lpstr>Slide Titles</vt:lpstr>
      </vt:variant>
      <vt:variant>
        <vt:i4>78</vt:i4>
      </vt:variant>
    </vt:vector>
  </HeadingPairs>
  <TitlesOfParts>
    <vt:vector size="101" baseType="lpstr">
      <vt:lpstr>Brush Script MT</vt:lpstr>
      <vt:lpstr>Poppins</vt:lpstr>
      <vt:lpstr>Aileron</vt:lpstr>
      <vt:lpstr>Arial</vt:lpstr>
      <vt:lpstr>Aharoni</vt:lpstr>
      <vt:lpstr>Montserrat Semi-Bold Bold</vt:lpstr>
      <vt:lpstr>Times New Roman</vt:lpstr>
      <vt:lpstr>Montserrat ExtraBold</vt:lpstr>
      <vt:lpstr>Google Sans</vt:lpstr>
      <vt:lpstr>Bodoni MT Black</vt:lpstr>
      <vt:lpstr>Montserrat Semi-Bold</vt:lpstr>
      <vt:lpstr>Montserrat</vt:lpstr>
      <vt:lpstr>Stencil</vt:lpstr>
      <vt:lpstr>Open Sans</vt:lpstr>
      <vt:lpstr>Tahoma</vt:lpstr>
      <vt:lpstr>Calibri</vt:lpstr>
      <vt:lpstr>Montserrat SemiBold</vt:lpstr>
      <vt:lpstr>Arial Black</vt:lpstr>
      <vt:lpstr>PMingLiU-ExtB</vt:lpstr>
      <vt:lpstr>Montserrat Black</vt:lpstr>
      <vt:lpstr>Poppins Bold</vt:lpstr>
      <vt:lpstr>Poppins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BENGKEL ARSIP</dc:title>
  <dc:creator>HP</dc:creator>
  <cp:lastModifiedBy>HP</cp:lastModifiedBy>
  <cp:revision>38</cp:revision>
  <dcterms:created xsi:type="dcterms:W3CDTF">2006-08-16T00:00:00Z</dcterms:created>
  <dcterms:modified xsi:type="dcterms:W3CDTF">2025-08-26T04:05:05Z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63416B9FA45E48AF919496B95AD83F96_13</vt:lpwstr>
  </property>
  <property fmtid="{D5CDD505-2E9C-101B-9397-08002B2CF9AE}" pid="3" name="KSOProductBuildVer">
    <vt:lpwstr>1033-12.2.0.19805</vt:lpwstr>
  </property>
</Properties>
</file>